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59" r:id="rId4"/>
    <p:sldId id="258" r:id="rId5"/>
    <p:sldId id="260" r:id="rId6"/>
    <p:sldId id="261" r:id="rId7"/>
    <p:sldId id="263" r:id="rId8"/>
    <p:sldId id="265" r:id="rId9"/>
    <p:sldId id="268" r:id="rId10"/>
    <p:sldId id="267"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72824" autoAdjust="0"/>
  </p:normalViewPr>
  <p:slideViewPr>
    <p:cSldViewPr>
      <p:cViewPr>
        <p:scale>
          <a:sx n="50" d="100"/>
          <a:sy n="50" d="100"/>
        </p:scale>
        <p:origin x="-1818"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2.0833333333333332E-2"/>
          <c:y val="0"/>
          <c:w val="0.97916666666666663"/>
          <c:h val="1"/>
        </c:manualLayout>
      </c:layout>
      <c:pie3DChart>
        <c:varyColors val="1"/>
        <c:ser>
          <c:idx val="0"/>
          <c:order val="0"/>
          <c:tx>
            <c:strRef>
              <c:f>Sheet1!$B$1</c:f>
              <c:strCache>
                <c:ptCount val="1"/>
                <c:pt idx="0">
                  <c:v>Ti-6Al-7Nb</c:v>
                </c:pt>
              </c:strCache>
            </c:strRef>
          </c:tx>
          <c:dLbls>
            <c:dLbl>
              <c:idx val="0"/>
              <c:layout>
                <c:manualLayout>
                  <c:x val="-0.19922851657431709"/>
                  <c:y val="-0.21876038036229078"/>
                </c:manualLayout>
              </c:layout>
              <c:showLegendKey val="0"/>
              <c:showVal val="0"/>
              <c:showCatName val="0"/>
              <c:showSerName val="0"/>
              <c:showPercent val="1"/>
              <c:showBubbleSize val="0"/>
            </c:dLbl>
            <c:dLbl>
              <c:idx val="1"/>
              <c:layout>
                <c:manualLayout>
                  <c:x val="0.12058046563623992"/>
                  <c:y val="4.9501097198915711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Sheet1!$A$2:$A$5</c:f>
              <c:strCache>
                <c:ptCount val="4"/>
                <c:pt idx="0">
                  <c:v>Titanium</c:v>
                </c:pt>
                <c:pt idx="1">
                  <c:v>Aluminum</c:v>
                </c:pt>
                <c:pt idx="2">
                  <c:v>Niobium</c:v>
                </c:pt>
                <c:pt idx="3">
                  <c:v>Impurities</c:v>
                </c:pt>
              </c:strCache>
            </c:strRef>
          </c:cat>
          <c:val>
            <c:numRef>
              <c:f>Sheet1!$B$2:$B$5</c:f>
              <c:numCache>
                <c:formatCode>General</c:formatCode>
                <c:ptCount val="4"/>
                <c:pt idx="0">
                  <c:v>85.911000000000001</c:v>
                </c:pt>
                <c:pt idx="1">
                  <c:v>6</c:v>
                </c:pt>
                <c:pt idx="2">
                  <c:v>7</c:v>
                </c:pt>
                <c:pt idx="3">
                  <c:v>1.089</c:v>
                </c:pt>
              </c:numCache>
            </c:numRef>
          </c:val>
        </c:ser>
        <c:dLbls>
          <c:showLegendKey val="0"/>
          <c:showVal val="0"/>
          <c:showCatName val="0"/>
          <c:showSerName val="0"/>
          <c:showPercent val="0"/>
          <c:showBubbleSize val="0"/>
          <c:showLeaderLines val="1"/>
        </c:dLbls>
      </c:pie3DChart>
      <c:spPr>
        <a:noFill/>
      </c:spPr>
    </c:plotArea>
    <c:legend>
      <c:legendPos val="r"/>
      <c:layout>
        <c:manualLayout>
          <c:xMode val="edge"/>
          <c:yMode val="edge"/>
          <c:x val="0.14261592300962381"/>
          <c:y val="0.75528611259084533"/>
          <c:w val="0.85391185476815401"/>
          <c:h val="0.17926262322515674"/>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04286841-5228-44C5-B461-CFA2143D0DDC}" type="datetimeFigureOut">
              <a:rPr lang="en-US" smtClean="0"/>
              <a:t>6/5/2012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F82F6D9E-44CA-4342-9086-450E301F39C0}" type="slidenum">
              <a:rPr lang="en-US" smtClean="0"/>
              <a:t>‹#›</a:t>
            </a:fld>
            <a:endParaRPr lang="en-US"/>
          </a:p>
        </p:txBody>
      </p:sp>
    </p:spTree>
    <p:extLst>
      <p:ext uri="{BB962C8B-B14F-4D97-AF65-F5344CB8AC3E}">
        <p14:creationId xmlns:p14="http://schemas.microsoft.com/office/powerpoint/2010/main" val="384793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3875E8F3-CEED-4678-A087-2C6A2A158E73}" type="datetimeFigureOut">
              <a:rPr lang="en-US" smtClean="0"/>
              <a:t>6/5/2012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F512E460-BA71-4268-93C9-36721DBE9922}" type="slidenum">
              <a:rPr lang="en-US" smtClean="0"/>
              <a:t>‹#›</a:t>
            </a:fld>
            <a:endParaRPr lang="en-US"/>
          </a:p>
        </p:txBody>
      </p:sp>
    </p:spTree>
    <p:extLst>
      <p:ext uri="{BB962C8B-B14F-4D97-AF65-F5344CB8AC3E}">
        <p14:creationId xmlns:p14="http://schemas.microsoft.com/office/powerpoint/2010/main" val="402374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Introduction: Time, use, and accidents can wear on our bodies until they no longer function. Then what do you do? Using their vast knowledge of metals, properties, and manufacturing, engineers and metallurgists have recreated some of these structures that are compatible to work within our body. A very common problem in older people is worn hips. We use our hips all of the time even when we are lying down. One of the structures created is a hip replacement, or more specifically the femoral component of a hip prosthesis. It is made of the alloy Ti-6Al-7Nb.</a:t>
            </a:r>
          </a:p>
          <a:p>
            <a:endParaRPr lang="en-US" dirty="0" smtClean="0"/>
          </a:p>
          <a:p>
            <a:r>
              <a:rPr lang="en-US" dirty="0" smtClean="0"/>
              <a:t>Explain</a:t>
            </a:r>
            <a:r>
              <a:rPr lang="en-US" baseline="0" dirty="0" smtClean="0"/>
              <a:t> the picture of the hip prosthesis and compare the two pictures</a:t>
            </a:r>
            <a:endParaRPr lang="en-US" dirty="0"/>
          </a:p>
        </p:txBody>
      </p:sp>
      <p:sp>
        <p:nvSpPr>
          <p:cNvPr id="4" name="Slide Number Placeholder 3"/>
          <p:cNvSpPr>
            <a:spLocks noGrp="1"/>
          </p:cNvSpPr>
          <p:nvPr>
            <p:ph type="sldNum" sz="quarter" idx="10"/>
          </p:nvPr>
        </p:nvSpPr>
        <p:spPr/>
        <p:txBody>
          <a:bodyPr/>
          <a:lstStyle/>
          <a:p>
            <a:fld id="{F512E460-BA71-4268-93C9-36721DBE9922}" type="slidenum">
              <a:rPr lang="en-US" smtClean="0"/>
              <a:t>1</a:t>
            </a:fld>
            <a:endParaRPr lang="en-US"/>
          </a:p>
        </p:txBody>
      </p:sp>
    </p:spTree>
    <p:extLst>
      <p:ext uri="{BB962C8B-B14F-4D97-AF65-F5344CB8AC3E}">
        <p14:creationId xmlns:p14="http://schemas.microsoft.com/office/powerpoint/2010/main" val="3861554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a:t>
            </a:r>
            <a:r>
              <a:rPr lang="en-US" baseline="0" dirty="0" smtClean="0"/>
              <a:t> experiment performed in 2012.  Using a fine powder of Titanium Aluminum and Niobium.  This is then inserted into a mold of the hip prosthesis and laser formed, over and over again till completed.  This allows for a higher micron structure which in turn leads to less possibility of fractures or problems.  This alloy is also used for knee, wrist and shoulder implants.  Over 200 tons of semi-finished bars have been</a:t>
            </a:r>
          </a:p>
          <a:p>
            <a:endParaRPr lang="en-US" baseline="0" dirty="0" smtClean="0"/>
          </a:p>
          <a:p>
            <a:r>
              <a:rPr lang="en-US" baseline="0" dirty="0" smtClean="0"/>
              <a:t>http://www.jimrigby.org/wp-content/uploads/2012/03/slinky.jpg </a:t>
            </a:r>
          </a:p>
          <a:p>
            <a:r>
              <a:rPr lang="en-US" baseline="0" smtClean="0"/>
              <a:t>  </a:t>
            </a:r>
            <a:r>
              <a:rPr lang="en-US" baseline="0" dirty="0" smtClean="0"/>
              <a:t>created for mainly medical purposes of replacing parts in our bodies.</a:t>
            </a:r>
            <a:endParaRPr lang="en-US" dirty="0"/>
          </a:p>
        </p:txBody>
      </p:sp>
      <p:sp>
        <p:nvSpPr>
          <p:cNvPr id="4" name="Slide Number Placeholder 3"/>
          <p:cNvSpPr>
            <a:spLocks noGrp="1"/>
          </p:cNvSpPr>
          <p:nvPr>
            <p:ph type="sldNum" sz="quarter" idx="10"/>
          </p:nvPr>
        </p:nvSpPr>
        <p:spPr/>
        <p:txBody>
          <a:bodyPr/>
          <a:lstStyle/>
          <a:p>
            <a:fld id="{F512E460-BA71-4268-93C9-36721DBE9922}" type="slidenum">
              <a:rPr lang="en-US" smtClean="0"/>
              <a:t>10</a:t>
            </a:fld>
            <a:endParaRPr lang="en-US"/>
          </a:p>
        </p:txBody>
      </p:sp>
    </p:spTree>
    <p:extLst>
      <p:ext uri="{BB962C8B-B14F-4D97-AF65-F5344CB8AC3E}">
        <p14:creationId xmlns:p14="http://schemas.microsoft.com/office/powerpoint/2010/main" val="378112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a:t>
            </a:r>
          </a:p>
          <a:p>
            <a:r>
              <a:rPr lang="en-US" dirty="0" smtClean="0"/>
              <a:t>These are some of the applications of</a:t>
            </a:r>
            <a:r>
              <a:rPr lang="en-US" baseline="0" dirty="0" smtClean="0"/>
              <a:t> our alloy Ti-6Al-7Nb but the major one is the one in the middle for our particular research. If you think of all the ways we use our legs and hips each day it is perplexing  how much wear and tear your body can take. One hundred years ago if your hip failed on you, you were a cripple possibly in a wheel chair. Now we have the ability to recreate your hip and you still have full control over it.  We all take for granted our legs and how we can move whenever we want.  This is why hip replacement is so amazing: it keeps people mobile so they can keep doing what they love.</a:t>
            </a:r>
          </a:p>
          <a:p>
            <a:endParaRPr lang="en-US" baseline="0" dirty="0" smtClean="0"/>
          </a:p>
        </p:txBody>
      </p:sp>
      <p:sp>
        <p:nvSpPr>
          <p:cNvPr id="4" name="Slide Number Placeholder 3"/>
          <p:cNvSpPr>
            <a:spLocks noGrp="1"/>
          </p:cNvSpPr>
          <p:nvPr>
            <p:ph type="sldNum" sz="quarter" idx="10"/>
          </p:nvPr>
        </p:nvSpPr>
        <p:spPr/>
        <p:txBody>
          <a:bodyPr/>
          <a:lstStyle/>
          <a:p>
            <a:fld id="{F512E460-BA71-4268-93C9-36721DBE9922}" type="slidenum">
              <a:rPr lang="en-US" smtClean="0"/>
              <a:t>11</a:t>
            </a:fld>
            <a:endParaRPr lang="en-US"/>
          </a:p>
        </p:txBody>
      </p:sp>
    </p:spTree>
    <p:extLst>
      <p:ext uri="{BB962C8B-B14F-4D97-AF65-F5344CB8AC3E}">
        <p14:creationId xmlns:p14="http://schemas.microsoft.com/office/powerpoint/2010/main" val="89451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how Ti-6Al-7Nb</a:t>
            </a:r>
            <a:r>
              <a:rPr lang="en-US" baseline="0" dirty="0" smtClean="0"/>
              <a:t> explains its percentage of alloys and why each elements purpose is</a:t>
            </a:r>
          </a:p>
          <a:p>
            <a:r>
              <a:rPr lang="en-US" baseline="0" dirty="0" smtClean="0"/>
              <a:t>	Titanium is biocompatible, corrosion resistance, low density, and a similar elastic modulus to bone</a:t>
            </a:r>
          </a:p>
          <a:p>
            <a:r>
              <a:rPr lang="en-US" baseline="0" dirty="0" smtClean="0"/>
              <a:t>	Aluminum is an alpha stabilizer </a:t>
            </a:r>
          </a:p>
          <a:p>
            <a:r>
              <a:rPr lang="en-US" baseline="0" dirty="0" smtClean="0"/>
              <a:t>	Niobium is a beta stabilizer and more compatible than vanadium. (Explain that Ti-6Al-4V is also used)</a:t>
            </a:r>
          </a:p>
          <a:p>
            <a:r>
              <a:rPr lang="en-US" baseline="0" dirty="0" smtClean="0"/>
              <a:t>	</a:t>
            </a:r>
          </a:p>
          <a:p>
            <a:endParaRPr lang="en-US" baseline="0" dirty="0" smtClean="0"/>
          </a:p>
          <a:p>
            <a:r>
              <a:rPr lang="en-US" baseline="0" dirty="0" smtClean="0"/>
              <a:t>State the impurities </a:t>
            </a:r>
          </a:p>
          <a:p>
            <a:pPr lvl="1"/>
            <a:r>
              <a:rPr lang="en-US" dirty="0"/>
              <a:t>Impurities</a:t>
            </a:r>
            <a:endParaRPr lang="en-US" sz="1100" dirty="0"/>
          </a:p>
          <a:p>
            <a:pPr lvl="3"/>
            <a:r>
              <a:rPr lang="en-US" dirty="0"/>
              <a:t>Causes alloy to assimilate undesirable properties</a:t>
            </a:r>
            <a:endParaRPr lang="en-US" sz="1100" dirty="0"/>
          </a:p>
          <a:p>
            <a:pPr lvl="3"/>
            <a:r>
              <a:rPr lang="en-US" dirty="0"/>
              <a:t>Fit into the gaps between larger molecules</a:t>
            </a:r>
            <a:endParaRPr lang="en-US" sz="1100" dirty="0"/>
          </a:p>
          <a:p>
            <a:pPr lvl="3"/>
            <a:r>
              <a:rPr lang="en-US" dirty="0"/>
              <a:t>Comes from air and molds</a:t>
            </a:r>
            <a:endParaRPr lang="en-US" sz="1100" dirty="0"/>
          </a:p>
          <a:p>
            <a:pPr lvl="2"/>
            <a:r>
              <a:rPr lang="en-US" dirty="0"/>
              <a:t>Ta: &lt; 0.5%</a:t>
            </a:r>
            <a:endParaRPr lang="en-US" sz="1100" dirty="0"/>
          </a:p>
          <a:p>
            <a:pPr lvl="2"/>
            <a:r>
              <a:rPr lang="en-US" dirty="0"/>
              <a:t>Fe: &lt; 0.25%</a:t>
            </a:r>
            <a:endParaRPr lang="en-US" sz="1100" dirty="0"/>
          </a:p>
          <a:p>
            <a:pPr lvl="2"/>
            <a:r>
              <a:rPr lang="en-US" dirty="0"/>
              <a:t>N</a:t>
            </a:r>
            <a:r>
              <a:rPr lang="en-US" baseline="-25000" dirty="0"/>
              <a:t>2</a:t>
            </a:r>
            <a:r>
              <a:rPr lang="en-US" dirty="0"/>
              <a:t>: &lt; 0.05%</a:t>
            </a:r>
            <a:endParaRPr lang="en-US" sz="1100" dirty="0"/>
          </a:p>
          <a:p>
            <a:pPr lvl="2"/>
            <a:r>
              <a:rPr lang="en-US" dirty="0"/>
              <a:t>O</a:t>
            </a:r>
            <a:r>
              <a:rPr lang="en-US" baseline="-25000" dirty="0"/>
              <a:t>2</a:t>
            </a:r>
            <a:r>
              <a:rPr lang="en-US" dirty="0"/>
              <a:t>: &lt; 0.2%</a:t>
            </a:r>
            <a:endParaRPr lang="en-US" sz="1100" dirty="0"/>
          </a:p>
          <a:p>
            <a:pPr lvl="3"/>
            <a:r>
              <a:rPr lang="en-US" dirty="0"/>
              <a:t>Lowers fracture toughness</a:t>
            </a:r>
            <a:endParaRPr lang="en-US" sz="1100" dirty="0"/>
          </a:p>
          <a:p>
            <a:pPr lvl="3"/>
            <a:r>
              <a:rPr lang="en-US" dirty="0"/>
              <a:t>Has a very high affinity for titanium</a:t>
            </a:r>
            <a:endParaRPr lang="en-US" sz="1100" dirty="0"/>
          </a:p>
          <a:p>
            <a:pPr lvl="2"/>
            <a:r>
              <a:rPr lang="en-US" dirty="0"/>
              <a:t>C: &lt; 0.08%</a:t>
            </a:r>
            <a:endParaRPr lang="en-US" sz="1100" dirty="0"/>
          </a:p>
          <a:p>
            <a:pPr lvl="3"/>
            <a:r>
              <a:rPr lang="en-US" dirty="0"/>
              <a:t>Reduces ductility </a:t>
            </a:r>
            <a:endParaRPr lang="en-US" sz="1100" dirty="0"/>
          </a:p>
          <a:p>
            <a:pPr lvl="3"/>
            <a:r>
              <a:rPr lang="en-US" dirty="0"/>
              <a:t>Increases overall strength</a:t>
            </a:r>
            <a:endParaRPr lang="en-US" sz="1100" dirty="0"/>
          </a:p>
          <a:p>
            <a:pPr lvl="2"/>
            <a:r>
              <a:rPr lang="en-US" dirty="0"/>
              <a:t>H</a:t>
            </a:r>
            <a:r>
              <a:rPr lang="en-US" baseline="-25000" dirty="0"/>
              <a:t>2</a:t>
            </a:r>
            <a:r>
              <a:rPr lang="en-US" dirty="0"/>
              <a:t>: &lt; 0.009%</a:t>
            </a:r>
            <a:endParaRPr lang="en-US" sz="1100" dirty="0"/>
          </a:p>
          <a:p>
            <a:endParaRPr lang="en-US" baseline="0" dirty="0" smtClean="0"/>
          </a:p>
          <a:p>
            <a:endParaRPr lang="en-US" baseline="0" dirty="0" smtClean="0"/>
          </a:p>
          <a:p>
            <a:r>
              <a:rPr lang="en-US" baseline="0" dirty="0" smtClean="0"/>
              <a:t>Explain how the impurities do not physically affect the molecular structure (refer to drawing), but instead give the alloy the properties</a:t>
            </a:r>
            <a:endParaRPr lang="en-US" dirty="0"/>
          </a:p>
        </p:txBody>
      </p:sp>
      <p:sp>
        <p:nvSpPr>
          <p:cNvPr id="4" name="Slide Number Placeholder 3"/>
          <p:cNvSpPr>
            <a:spLocks noGrp="1"/>
          </p:cNvSpPr>
          <p:nvPr>
            <p:ph type="sldNum" sz="quarter" idx="10"/>
          </p:nvPr>
        </p:nvSpPr>
        <p:spPr/>
        <p:txBody>
          <a:bodyPr/>
          <a:lstStyle/>
          <a:p>
            <a:fld id="{F512E460-BA71-4268-93C9-36721DBE9922}" type="slidenum">
              <a:rPr lang="en-US" smtClean="0"/>
              <a:t>2</a:t>
            </a:fld>
            <a:endParaRPr lang="en-US"/>
          </a:p>
        </p:txBody>
      </p:sp>
    </p:spTree>
    <p:extLst>
      <p:ext uri="{BB962C8B-B14F-4D97-AF65-F5344CB8AC3E}">
        <p14:creationId xmlns:p14="http://schemas.microsoft.com/office/powerpoint/2010/main" val="1790457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2E460-BA71-4268-93C9-36721DBE9922}" type="slidenum">
              <a:rPr lang="en-US" smtClean="0"/>
              <a:t>3</a:t>
            </a:fld>
            <a:endParaRPr lang="en-US"/>
          </a:p>
        </p:txBody>
      </p:sp>
    </p:spTree>
    <p:extLst>
      <p:ext uri="{BB962C8B-B14F-4D97-AF65-F5344CB8AC3E}">
        <p14:creationId xmlns:p14="http://schemas.microsoft.com/office/powerpoint/2010/main" val="6636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Atmospheric</a:t>
            </a:r>
            <a:r>
              <a:rPr lang="en-US" baseline="0" dirty="0" smtClean="0"/>
              <a:t> </a:t>
            </a:r>
            <a:r>
              <a:rPr lang="en-US" dirty="0" smtClean="0"/>
              <a:t>Corrosion- prevents from being deteriorated from elements,</a:t>
            </a:r>
            <a:r>
              <a:rPr lang="en-US" baseline="0" dirty="0" smtClean="0"/>
              <a:t> such as oxygen.</a:t>
            </a:r>
          </a:p>
          <a:p>
            <a:r>
              <a:rPr lang="en-US" baseline="0" dirty="0" smtClean="0"/>
              <a:t>Allotropic- Explain what that is (Alpha-beta alloy that transitions to beta at 1850oF) </a:t>
            </a:r>
          </a:p>
          <a:p>
            <a:r>
              <a:rPr lang="en-US" baseline="0" dirty="0" smtClean="0"/>
              <a:t>               Explain the molecular structure of both (refer to picture)</a:t>
            </a:r>
          </a:p>
          <a:p>
            <a:r>
              <a:rPr lang="en-US" baseline="0" dirty="0" smtClean="0"/>
              <a:t>Highly reactive Metal Surface – Naturally bonds with oxygen to form an inert coating (helps with biocompatibility)</a:t>
            </a:r>
          </a:p>
          <a:p>
            <a:r>
              <a:rPr lang="en-US" baseline="0" dirty="0" smtClean="0"/>
              <a:t>Biocompatible- (Explain during next slide)</a:t>
            </a:r>
          </a:p>
          <a:p>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F512E460-BA71-4268-93C9-36721DBE9922}" type="slidenum">
              <a:rPr lang="en-US" smtClean="0"/>
              <a:t>4</a:t>
            </a:fld>
            <a:endParaRPr lang="en-US"/>
          </a:p>
        </p:txBody>
      </p:sp>
    </p:spTree>
    <p:extLst>
      <p:ext uri="{BB962C8B-B14F-4D97-AF65-F5344CB8AC3E}">
        <p14:creationId xmlns:p14="http://schemas.microsoft.com/office/powerpoint/2010/main" val="94924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Biocompatibility</a:t>
            </a:r>
            <a:r>
              <a:rPr lang="en-US" baseline="0" dirty="0" smtClean="0"/>
              <a:t> means high protein absorption, inert surface, and cells accept the alloy.</a:t>
            </a:r>
          </a:p>
          <a:p>
            <a:r>
              <a:rPr lang="en-US" baseline="0" dirty="0" smtClean="0"/>
              <a:t>	The protein must absorb proteins in order to fool the immune system that the hip prosthesis is “SELF” (implant needs a porous surface)</a:t>
            </a:r>
          </a:p>
          <a:p>
            <a:r>
              <a:rPr lang="en-US" baseline="0" dirty="0" smtClean="0"/>
              <a:t>	Inert surfaces means that the implant won’t release toxins into the body or react with other elements</a:t>
            </a:r>
          </a:p>
          <a:p>
            <a:r>
              <a:rPr lang="en-US" baseline="0" dirty="0" smtClean="0"/>
              <a:t>	Cells accept the alloy means that the immune system wont attack the implant, causing inflammation and rejection.</a:t>
            </a:r>
          </a:p>
          <a:p>
            <a:endParaRPr lang="en-US" baseline="0" dirty="0" smtClean="0"/>
          </a:p>
          <a:p>
            <a:r>
              <a:rPr lang="en-US" baseline="0" dirty="0" smtClean="0"/>
              <a:t>Explain the picture</a:t>
            </a:r>
          </a:p>
          <a:p>
            <a:endParaRPr lang="en-US" dirty="0"/>
          </a:p>
        </p:txBody>
      </p:sp>
      <p:sp>
        <p:nvSpPr>
          <p:cNvPr id="4" name="Slide Number Placeholder 3"/>
          <p:cNvSpPr>
            <a:spLocks noGrp="1"/>
          </p:cNvSpPr>
          <p:nvPr>
            <p:ph type="sldNum" sz="quarter" idx="10"/>
          </p:nvPr>
        </p:nvSpPr>
        <p:spPr/>
        <p:txBody>
          <a:bodyPr/>
          <a:lstStyle/>
          <a:p>
            <a:fld id="{F512E460-BA71-4268-93C9-36721DBE9922}" type="slidenum">
              <a:rPr lang="en-US" smtClean="0"/>
              <a:t>5</a:t>
            </a:fld>
            <a:endParaRPr lang="en-US"/>
          </a:p>
        </p:txBody>
      </p:sp>
    </p:spTree>
    <p:extLst>
      <p:ext uri="{BB962C8B-B14F-4D97-AF65-F5344CB8AC3E}">
        <p14:creationId xmlns:p14="http://schemas.microsoft.com/office/powerpoint/2010/main" val="95696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T</a:t>
            </a:r>
            <a:r>
              <a:rPr lang="en-US" sz="1000" dirty="0"/>
              <a:t>ensile strength is 145ksi </a:t>
            </a:r>
          </a:p>
          <a:p>
            <a:pPr lvl="2"/>
            <a:r>
              <a:rPr lang="en-US" sz="1000" dirty="0"/>
              <a:t>Hardness values </a:t>
            </a:r>
          </a:p>
          <a:p>
            <a:pPr lvl="3"/>
            <a:r>
              <a:rPr lang="en-US" sz="1000" dirty="0"/>
              <a:t>Rockwell A – 66.5</a:t>
            </a:r>
          </a:p>
          <a:p>
            <a:pPr lvl="3"/>
            <a:r>
              <a:rPr lang="en-US" sz="1000" dirty="0"/>
              <a:t>Rockwell C – 32</a:t>
            </a:r>
          </a:p>
          <a:p>
            <a:pPr lvl="3"/>
            <a:r>
              <a:rPr lang="en-US" sz="1000" dirty="0"/>
              <a:t>Rockwell D – 49.0</a:t>
            </a:r>
          </a:p>
          <a:p>
            <a:pPr lvl="2"/>
            <a:r>
              <a:rPr lang="en-US" sz="1000" dirty="0"/>
              <a:t>High compressive strength (156-158 </a:t>
            </a:r>
            <a:r>
              <a:rPr lang="en-US" sz="1000" dirty="0" err="1"/>
              <a:t>ksi</a:t>
            </a:r>
            <a:r>
              <a:rPr lang="en-US" sz="1000" dirty="0"/>
              <a:t>)</a:t>
            </a:r>
          </a:p>
          <a:p>
            <a:pPr lvl="3"/>
            <a:r>
              <a:rPr lang="en-US" sz="1000" dirty="0"/>
              <a:t>Must withstand weight and movement of recipient </a:t>
            </a:r>
          </a:p>
          <a:p>
            <a:pPr lvl="2"/>
            <a:r>
              <a:rPr lang="en-US" sz="1000" dirty="0"/>
              <a:t>Elongation (9.4 – 13.2%)</a:t>
            </a:r>
          </a:p>
          <a:p>
            <a:pPr lvl="2"/>
            <a:r>
              <a:rPr lang="en-US" sz="1000" dirty="0"/>
              <a:t>          Only matters if you jump off of a building</a:t>
            </a:r>
          </a:p>
          <a:p>
            <a:pPr lvl="2"/>
            <a:r>
              <a:rPr lang="en-US" sz="1000" dirty="0"/>
              <a:t>Fracture toughness</a:t>
            </a:r>
          </a:p>
          <a:p>
            <a:pPr lvl="3"/>
            <a:r>
              <a:rPr lang="en-US" sz="1000" dirty="0"/>
              <a:t>61.9 – 68.3 </a:t>
            </a:r>
            <a:r>
              <a:rPr lang="en-US" sz="1000" dirty="0" err="1"/>
              <a:t>ksi</a:t>
            </a:r>
            <a:r>
              <a:rPr lang="en-US" sz="1000" dirty="0"/>
              <a:t>. in</a:t>
            </a:r>
            <a:r>
              <a:rPr lang="en-US" sz="1000" baseline="30000" dirty="0"/>
              <a:t>1/2</a:t>
            </a:r>
            <a:endParaRPr lang="en-US" sz="1000" dirty="0"/>
          </a:p>
          <a:p>
            <a:pPr lvl="2"/>
            <a:r>
              <a:rPr lang="en-US" sz="1000" dirty="0"/>
              <a:t>          Resists cracks from getting worse</a:t>
            </a:r>
          </a:p>
          <a:p>
            <a:pPr lvl="2"/>
            <a:r>
              <a:rPr lang="en-US" sz="1000" dirty="0"/>
              <a:t>          Isn’t as high as it ideally should be</a:t>
            </a:r>
          </a:p>
          <a:p>
            <a:pPr lvl="2"/>
            <a:r>
              <a:rPr lang="en-US" sz="1000" dirty="0"/>
              <a:t>Fatigue Strength</a:t>
            </a:r>
          </a:p>
          <a:p>
            <a:pPr lvl="3"/>
            <a:r>
              <a:rPr lang="en-US" sz="1000" dirty="0"/>
              <a:t>72500 psi (10 Million Cycles, Rotating bend motion)</a:t>
            </a:r>
          </a:p>
          <a:p>
            <a:pPr lvl="3"/>
            <a:r>
              <a:rPr lang="en-US" sz="1000" dirty="0"/>
              <a:t>Lasts a long time (10 year guarantee)</a:t>
            </a:r>
          </a:p>
          <a:p>
            <a:pPr lvl="3"/>
            <a:r>
              <a:rPr lang="en-US" sz="1000" dirty="0"/>
              <a:t>Can handle pressure from being applied and released continually</a:t>
            </a:r>
          </a:p>
          <a:p>
            <a:pPr lvl="2"/>
            <a:r>
              <a:rPr lang="en-US" sz="1000" dirty="0"/>
              <a:t>Yield Strength (114 – 130 </a:t>
            </a:r>
            <a:r>
              <a:rPr lang="en-US" sz="1000" dirty="0" err="1"/>
              <a:t>ksi</a:t>
            </a:r>
            <a:r>
              <a:rPr lang="en-US" sz="1000" dirty="0"/>
              <a:t>)</a:t>
            </a:r>
          </a:p>
          <a:p>
            <a:endParaRPr lang="en-US" dirty="0"/>
          </a:p>
        </p:txBody>
      </p:sp>
      <p:sp>
        <p:nvSpPr>
          <p:cNvPr id="4" name="Slide Number Placeholder 3"/>
          <p:cNvSpPr>
            <a:spLocks noGrp="1"/>
          </p:cNvSpPr>
          <p:nvPr>
            <p:ph type="sldNum" sz="quarter" idx="10"/>
          </p:nvPr>
        </p:nvSpPr>
        <p:spPr/>
        <p:txBody>
          <a:bodyPr/>
          <a:lstStyle/>
          <a:p>
            <a:fld id="{F512E460-BA71-4268-93C9-36721DBE9922}" type="slidenum">
              <a:rPr lang="en-US" smtClean="0"/>
              <a:t>6</a:t>
            </a:fld>
            <a:endParaRPr lang="en-US"/>
          </a:p>
        </p:txBody>
      </p:sp>
    </p:spTree>
    <p:extLst>
      <p:ext uri="{BB962C8B-B14F-4D97-AF65-F5344CB8AC3E}">
        <p14:creationId xmlns:p14="http://schemas.microsoft.com/office/powerpoint/2010/main" val="165396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Mechanical &amp; Physical Properties</a:t>
            </a:r>
            <a:endParaRPr lang="en-US" sz="1100" dirty="0"/>
          </a:p>
          <a:p>
            <a:pPr lvl="2"/>
            <a:r>
              <a:rPr lang="en-US" dirty="0"/>
              <a:t>½ Density of steel </a:t>
            </a:r>
            <a:endParaRPr lang="en-US" sz="1100" dirty="0"/>
          </a:p>
          <a:p>
            <a:pPr lvl="3"/>
            <a:r>
              <a:rPr lang="en-US" dirty="0"/>
              <a:t>Density is 4.52g/cm</a:t>
            </a:r>
            <a:r>
              <a:rPr lang="en-US" baseline="30000" dirty="0"/>
              <a:t>3</a:t>
            </a:r>
            <a:endParaRPr lang="en-US" sz="1100" dirty="0"/>
          </a:p>
          <a:p>
            <a:pPr lvl="3"/>
            <a:r>
              <a:rPr lang="en-US" dirty="0"/>
              <a:t>Lightweight like a bone</a:t>
            </a:r>
          </a:p>
          <a:p>
            <a:pPr lvl="3"/>
            <a:r>
              <a:rPr lang="en-US" dirty="0"/>
              <a:t>Still weigh denser than a bone however</a:t>
            </a:r>
            <a:endParaRPr lang="en-US" sz="1100" dirty="0"/>
          </a:p>
          <a:p>
            <a:pPr lvl="2"/>
            <a:r>
              <a:rPr lang="en-US" dirty="0"/>
              <a:t>Low friction</a:t>
            </a:r>
            <a:endParaRPr lang="en-US" sz="1100" dirty="0"/>
          </a:p>
          <a:p>
            <a:pPr lvl="3"/>
            <a:r>
              <a:rPr lang="en-US" dirty="0"/>
              <a:t>Less wear </a:t>
            </a:r>
            <a:endParaRPr lang="en-US" sz="1100" dirty="0"/>
          </a:p>
          <a:p>
            <a:pPr lvl="3"/>
            <a:r>
              <a:rPr lang="en-US" dirty="0"/>
              <a:t>More range of motion</a:t>
            </a:r>
            <a:endParaRPr lang="en-US" sz="1100" dirty="0"/>
          </a:p>
          <a:p>
            <a:pPr lvl="3"/>
            <a:r>
              <a:rPr lang="en-US" dirty="0"/>
              <a:t>Use Natural lubrication</a:t>
            </a:r>
            <a:endParaRPr lang="en-US" sz="1100" dirty="0"/>
          </a:p>
          <a:p>
            <a:pPr lvl="2"/>
            <a:r>
              <a:rPr lang="en-US" dirty="0"/>
              <a:t>Ductile</a:t>
            </a:r>
            <a:endParaRPr lang="en-US" sz="1100" dirty="0"/>
          </a:p>
          <a:p>
            <a:pPr lvl="3"/>
            <a:r>
              <a:rPr lang="en-US" dirty="0"/>
              <a:t>Like elongation, only matters if you jumped off of a building</a:t>
            </a:r>
            <a:endParaRPr lang="en-US" sz="1100" dirty="0"/>
          </a:p>
          <a:p>
            <a:endParaRPr lang="en-US" dirty="0"/>
          </a:p>
        </p:txBody>
      </p:sp>
      <p:sp>
        <p:nvSpPr>
          <p:cNvPr id="4" name="Slide Number Placeholder 3"/>
          <p:cNvSpPr>
            <a:spLocks noGrp="1"/>
          </p:cNvSpPr>
          <p:nvPr>
            <p:ph type="sldNum" sz="quarter" idx="10"/>
          </p:nvPr>
        </p:nvSpPr>
        <p:spPr/>
        <p:txBody>
          <a:bodyPr/>
          <a:lstStyle/>
          <a:p>
            <a:fld id="{F512E460-BA71-4268-93C9-36721DBE9922}" type="slidenum">
              <a:rPr lang="en-US" smtClean="0"/>
              <a:t>7</a:t>
            </a:fld>
            <a:endParaRPr lang="en-US"/>
          </a:p>
        </p:txBody>
      </p:sp>
    </p:spTree>
    <p:extLst>
      <p:ext uri="{BB962C8B-B14F-4D97-AF65-F5344CB8AC3E}">
        <p14:creationId xmlns:p14="http://schemas.microsoft.com/office/powerpoint/2010/main" val="92285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Isothermal Forging</a:t>
            </a:r>
            <a:endParaRPr lang="en-US" sz="1100" dirty="0"/>
          </a:p>
          <a:p>
            <a:pPr lvl="2"/>
            <a:r>
              <a:rPr lang="en-US" dirty="0"/>
              <a:t>Closed dye forging with equal temperature throughout process</a:t>
            </a:r>
            <a:endParaRPr lang="en-US" sz="1100" dirty="0"/>
          </a:p>
          <a:p>
            <a:pPr lvl="2"/>
            <a:r>
              <a:rPr lang="en-US" dirty="0"/>
              <a:t>Cut an ingot to a precise length</a:t>
            </a:r>
            <a:endParaRPr lang="en-US" sz="1100" dirty="0"/>
          </a:p>
          <a:p>
            <a:pPr lvl="2"/>
            <a:r>
              <a:rPr lang="en-US" dirty="0"/>
              <a:t>Heated to about 900º</a:t>
            </a:r>
            <a:r>
              <a:rPr lang="en-US" baseline="30000" dirty="0"/>
              <a:t>C</a:t>
            </a:r>
            <a:endParaRPr lang="en-US" sz="1100" dirty="0"/>
          </a:p>
          <a:p>
            <a:pPr lvl="2"/>
            <a:r>
              <a:rPr lang="en-US" dirty="0"/>
              <a:t>Die inserts (usually nickel) are heated to the forging temperature</a:t>
            </a:r>
            <a:endParaRPr lang="en-US" sz="1100" dirty="0"/>
          </a:p>
          <a:p>
            <a:pPr lvl="2"/>
            <a:r>
              <a:rPr lang="en-US" dirty="0"/>
              <a:t>Fed into hydraulic press with a specific tool to form</a:t>
            </a:r>
            <a:endParaRPr lang="en-US" sz="1100" dirty="0"/>
          </a:p>
          <a:p>
            <a:pPr lvl="3"/>
            <a:r>
              <a:rPr lang="en-US" dirty="0"/>
              <a:t>Have net shape</a:t>
            </a:r>
            <a:endParaRPr lang="en-US" sz="1100" dirty="0"/>
          </a:p>
          <a:p>
            <a:pPr lvl="3"/>
            <a:r>
              <a:rPr lang="en-US" dirty="0"/>
              <a:t>Accurate precision</a:t>
            </a:r>
            <a:endParaRPr lang="en-US" sz="1100" dirty="0"/>
          </a:p>
          <a:p>
            <a:pPr lvl="1"/>
            <a:r>
              <a:rPr lang="en-US" dirty="0"/>
              <a:t>Heat Treat of Isothermal Forging</a:t>
            </a:r>
            <a:endParaRPr lang="en-US" sz="1100" dirty="0"/>
          </a:p>
          <a:p>
            <a:pPr lvl="2"/>
            <a:r>
              <a:rPr lang="en-US" dirty="0"/>
              <a:t>Annealed</a:t>
            </a:r>
            <a:endParaRPr lang="en-US" sz="1100" dirty="0"/>
          </a:p>
          <a:p>
            <a:pPr lvl="2"/>
            <a:r>
              <a:rPr lang="en-US" dirty="0"/>
              <a:t>Temperature: 700º</a:t>
            </a:r>
            <a:r>
              <a:rPr lang="en-US" baseline="30000" dirty="0"/>
              <a:t>C</a:t>
            </a:r>
            <a:r>
              <a:rPr lang="en-US" dirty="0"/>
              <a:t> for 1 hour</a:t>
            </a:r>
            <a:endParaRPr lang="en-US" sz="1100" dirty="0"/>
          </a:p>
          <a:p>
            <a:pPr lvl="2"/>
            <a:r>
              <a:rPr lang="en-US" dirty="0"/>
              <a:t>Air cooled, which allows for less deformation</a:t>
            </a:r>
            <a:endParaRPr lang="en-US" sz="1100" dirty="0"/>
          </a:p>
          <a:p>
            <a:endParaRPr lang="en-US" dirty="0"/>
          </a:p>
        </p:txBody>
      </p:sp>
      <p:sp>
        <p:nvSpPr>
          <p:cNvPr id="4" name="Slide Number Placeholder 3"/>
          <p:cNvSpPr>
            <a:spLocks noGrp="1"/>
          </p:cNvSpPr>
          <p:nvPr>
            <p:ph type="sldNum" sz="quarter" idx="10"/>
          </p:nvPr>
        </p:nvSpPr>
        <p:spPr/>
        <p:txBody>
          <a:bodyPr/>
          <a:lstStyle/>
          <a:p>
            <a:fld id="{F512E460-BA71-4268-93C9-36721DBE9922}" type="slidenum">
              <a:rPr lang="en-US" smtClean="0"/>
              <a:t>8</a:t>
            </a:fld>
            <a:endParaRPr lang="en-US"/>
          </a:p>
        </p:txBody>
      </p:sp>
    </p:spTree>
    <p:extLst>
      <p:ext uri="{BB962C8B-B14F-4D97-AF65-F5344CB8AC3E}">
        <p14:creationId xmlns:p14="http://schemas.microsoft.com/office/powerpoint/2010/main" val="3399076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Hot-pressing in molds</a:t>
            </a:r>
            <a:endParaRPr lang="en-US" sz="1100" dirty="0"/>
          </a:p>
          <a:p>
            <a:pPr lvl="2"/>
            <a:r>
              <a:rPr lang="en-US" dirty="0"/>
              <a:t>Loose powder placed into mold</a:t>
            </a:r>
            <a:endParaRPr lang="en-US" sz="1100" dirty="0"/>
          </a:p>
          <a:p>
            <a:pPr lvl="3"/>
            <a:r>
              <a:rPr lang="en-US" dirty="0"/>
              <a:t>Powder uses 90% of raw material</a:t>
            </a:r>
            <a:endParaRPr lang="en-US" sz="1100" dirty="0"/>
          </a:p>
          <a:p>
            <a:pPr lvl="3"/>
            <a:r>
              <a:rPr lang="en-US" dirty="0"/>
              <a:t>Can avoid/limit machining</a:t>
            </a:r>
            <a:endParaRPr lang="en-US" sz="1100" dirty="0"/>
          </a:p>
          <a:p>
            <a:pPr lvl="3"/>
            <a:r>
              <a:rPr lang="en-US" dirty="0"/>
              <a:t>Used for materials with high melting point</a:t>
            </a:r>
            <a:endParaRPr lang="en-US" sz="1100" dirty="0"/>
          </a:p>
          <a:p>
            <a:pPr lvl="3"/>
            <a:r>
              <a:rPr lang="en-US" dirty="0"/>
              <a:t>Hotter pressing temperature causes higher relative density</a:t>
            </a:r>
            <a:endParaRPr lang="en-US" sz="1100" dirty="0"/>
          </a:p>
          <a:p>
            <a:pPr lvl="3"/>
            <a:r>
              <a:rPr lang="en-US" dirty="0"/>
              <a:t>Hotter pressing temperature causes higher hardness</a:t>
            </a:r>
            <a:endParaRPr lang="en-US" sz="1100" dirty="0"/>
          </a:p>
          <a:p>
            <a:pPr lvl="2"/>
            <a:r>
              <a:rPr lang="en-US" dirty="0"/>
              <a:t>Occurs in a vacuum</a:t>
            </a:r>
            <a:endParaRPr lang="en-US" sz="1100" dirty="0"/>
          </a:p>
          <a:p>
            <a:pPr lvl="1"/>
            <a:r>
              <a:rPr lang="en-US" dirty="0"/>
              <a:t>Chemical/Heat Treat after Hot-pressing</a:t>
            </a:r>
          </a:p>
          <a:p>
            <a:pPr lvl="2"/>
            <a:r>
              <a:rPr lang="en-US" dirty="0"/>
              <a:t>Improves biocompatibility</a:t>
            </a:r>
            <a:endParaRPr lang="en-US" sz="1100" dirty="0"/>
          </a:p>
          <a:p>
            <a:pPr lvl="3"/>
            <a:r>
              <a:rPr lang="en-US" dirty="0"/>
              <a:t>Reduces metal ion release</a:t>
            </a:r>
            <a:endParaRPr lang="en-US" sz="1100" dirty="0"/>
          </a:p>
          <a:p>
            <a:pPr lvl="3"/>
            <a:r>
              <a:rPr lang="en-US" dirty="0"/>
              <a:t>Reduces water contact angle (increases wettability)</a:t>
            </a:r>
            <a:endParaRPr lang="en-US" sz="1100" dirty="0"/>
          </a:p>
          <a:p>
            <a:pPr lvl="3"/>
            <a:r>
              <a:rPr lang="en-US" dirty="0"/>
              <a:t>Helps to absorb body fluids (containing proteins)</a:t>
            </a:r>
            <a:endParaRPr lang="en-US" sz="1100" dirty="0"/>
          </a:p>
          <a:p>
            <a:pPr lvl="3"/>
            <a:r>
              <a:rPr lang="en-US" dirty="0"/>
              <a:t>Makes surface abrasive </a:t>
            </a:r>
            <a:endParaRPr lang="en-US" sz="1100" dirty="0"/>
          </a:p>
          <a:p>
            <a:pPr lvl="3"/>
            <a:r>
              <a:rPr lang="en-US" dirty="0"/>
              <a:t>For plasma coating</a:t>
            </a:r>
          </a:p>
          <a:p>
            <a:pPr lvl="2"/>
            <a:r>
              <a:rPr lang="en-US" dirty="0"/>
              <a:t>Passivation in nitric acid to remove any pathogens/diseases</a:t>
            </a:r>
            <a:endParaRPr lang="en-US" sz="1100" dirty="0"/>
          </a:p>
          <a:p>
            <a:pPr lvl="2"/>
            <a:r>
              <a:rPr lang="en-US" dirty="0"/>
              <a:t>Placed in an alkaline solution to form oxide coating </a:t>
            </a:r>
            <a:r>
              <a:rPr lang="en-US" sz="1100" dirty="0"/>
              <a:t>(termed anodize)</a:t>
            </a:r>
          </a:p>
          <a:p>
            <a:pPr lvl="2"/>
            <a:r>
              <a:rPr lang="en-US" dirty="0"/>
              <a:t>Heat treated</a:t>
            </a:r>
            <a:endParaRPr lang="en-US" sz="1100" dirty="0"/>
          </a:p>
          <a:p>
            <a:pPr lvl="3"/>
            <a:r>
              <a:rPr lang="en-US" dirty="0"/>
              <a:t>In air or vacuum</a:t>
            </a:r>
            <a:endParaRPr lang="en-US" sz="1100" dirty="0"/>
          </a:p>
          <a:p>
            <a:pPr lvl="3"/>
            <a:r>
              <a:rPr lang="en-US" dirty="0"/>
              <a:t>At 600º</a:t>
            </a:r>
            <a:r>
              <a:rPr lang="en-US" baseline="30000" dirty="0"/>
              <a:t>C</a:t>
            </a:r>
            <a:endParaRPr lang="en-US" sz="1100" dirty="0"/>
          </a:p>
          <a:p>
            <a:pPr lvl="3"/>
            <a:endParaRPr lang="en-US" sz="1100" dirty="0"/>
          </a:p>
          <a:p>
            <a:endParaRPr lang="en-US" dirty="0"/>
          </a:p>
        </p:txBody>
      </p:sp>
      <p:sp>
        <p:nvSpPr>
          <p:cNvPr id="4" name="Slide Number Placeholder 3"/>
          <p:cNvSpPr>
            <a:spLocks noGrp="1"/>
          </p:cNvSpPr>
          <p:nvPr>
            <p:ph type="sldNum" sz="quarter" idx="10"/>
          </p:nvPr>
        </p:nvSpPr>
        <p:spPr/>
        <p:txBody>
          <a:bodyPr/>
          <a:lstStyle/>
          <a:p>
            <a:fld id="{F512E460-BA71-4268-93C9-36721DBE9922}" type="slidenum">
              <a:rPr lang="en-US" smtClean="0"/>
              <a:t>9</a:t>
            </a:fld>
            <a:endParaRPr lang="en-US"/>
          </a:p>
        </p:txBody>
      </p:sp>
    </p:spTree>
    <p:extLst>
      <p:ext uri="{BB962C8B-B14F-4D97-AF65-F5344CB8AC3E}">
        <p14:creationId xmlns:p14="http://schemas.microsoft.com/office/powerpoint/2010/main" val="339907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F6100C4-C573-4B27-B99A-ACB7AC7BA6BF}" type="datetimeFigureOut">
              <a:rPr lang="en-US" smtClean="0"/>
              <a:t>6/5/2012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751DF6C-8B7A-49F0-B93B-DB523F56F2F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100C4-C573-4B27-B99A-ACB7AC7BA6BF}"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1DF6C-8B7A-49F0-B93B-DB523F56F2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100C4-C573-4B27-B99A-ACB7AC7BA6BF}"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1DF6C-8B7A-49F0-B93B-DB523F56F2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100C4-C573-4B27-B99A-ACB7AC7BA6BF}"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1DF6C-8B7A-49F0-B93B-DB523F56F2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6100C4-C573-4B27-B99A-ACB7AC7BA6BF}"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1DF6C-8B7A-49F0-B93B-DB523F56F2F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6100C4-C573-4B27-B99A-ACB7AC7BA6BF}" type="datetimeFigureOut">
              <a:rPr lang="en-US" smtClean="0"/>
              <a:t>6/5/2012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1DF6C-8B7A-49F0-B93B-DB523F56F2F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6100C4-C573-4B27-B99A-ACB7AC7BA6BF}" type="datetimeFigureOut">
              <a:rPr lang="en-US" smtClean="0"/>
              <a:t>6/5/2012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51DF6C-8B7A-49F0-B93B-DB523F56F2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F6100C4-C573-4B27-B99A-ACB7AC7BA6BF}" type="datetimeFigureOut">
              <a:rPr lang="en-US" smtClean="0"/>
              <a:t>6/5/2012</a:t>
            </a:fld>
            <a:endParaRPr lang="en-US"/>
          </a:p>
        </p:txBody>
      </p:sp>
      <p:sp>
        <p:nvSpPr>
          <p:cNvPr id="8" name="Slide Number Placeholder 7"/>
          <p:cNvSpPr>
            <a:spLocks noGrp="1"/>
          </p:cNvSpPr>
          <p:nvPr>
            <p:ph type="sldNum" sz="quarter" idx="11"/>
          </p:nvPr>
        </p:nvSpPr>
        <p:spPr/>
        <p:txBody>
          <a:bodyPr/>
          <a:lstStyle/>
          <a:p>
            <a:fld id="{9751DF6C-8B7A-49F0-B93B-DB523F56F2F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100C4-C573-4B27-B99A-ACB7AC7BA6BF}" type="datetimeFigureOut">
              <a:rPr lang="en-US" smtClean="0"/>
              <a:t>6/5/2012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51DF6C-8B7A-49F0-B93B-DB523F56F2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6100C4-C573-4B27-B99A-ACB7AC7BA6BF}" type="datetimeFigureOut">
              <a:rPr lang="en-US" smtClean="0"/>
              <a:t>6/5/2012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9751DF6C-8B7A-49F0-B93B-DB523F56F2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F6100C4-C573-4B27-B99A-ACB7AC7BA6BF}" type="datetimeFigureOut">
              <a:rPr lang="en-US" smtClean="0"/>
              <a:t>6/5/2012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1DF6C-8B7A-49F0-B93B-DB523F56F2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F6100C4-C573-4B27-B99A-ACB7AC7BA6BF}" type="datetimeFigureOut">
              <a:rPr lang="en-US" smtClean="0"/>
              <a:t>6/5/2012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751DF6C-8B7A-49F0-B93B-DB523F56F2F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ars.els-cdn.com/content/image/1-s2.0-S0169409X10000402-gr2.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34199" y="5562600"/>
            <a:ext cx="2182091" cy="1143000"/>
          </a:xfrm>
        </p:spPr>
        <p:txBody>
          <a:bodyPr/>
          <a:lstStyle/>
          <a:p>
            <a:r>
              <a:rPr lang="en-US" dirty="0" smtClean="0"/>
              <a:t>Derryl Poynor</a:t>
            </a:r>
          </a:p>
          <a:p>
            <a:r>
              <a:rPr lang="en-US" dirty="0" smtClean="0"/>
              <a:t>Rick </a:t>
            </a:r>
            <a:r>
              <a:rPr lang="en-US" dirty="0" err="1" smtClean="0"/>
              <a:t>Steffe</a:t>
            </a:r>
            <a:r>
              <a:rPr lang="en-US" dirty="0" smtClean="0"/>
              <a:t> </a:t>
            </a:r>
          </a:p>
          <a:p>
            <a:r>
              <a:rPr lang="en-US" dirty="0" smtClean="0"/>
              <a:t>David Cunningham</a:t>
            </a:r>
          </a:p>
        </p:txBody>
      </p:sp>
      <p:sp>
        <p:nvSpPr>
          <p:cNvPr id="4" name="Rectangle 3"/>
          <p:cNvSpPr/>
          <p:nvPr/>
        </p:nvSpPr>
        <p:spPr>
          <a:xfrm>
            <a:off x="34636" y="0"/>
            <a:ext cx="7204364" cy="646330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tx1"/>
                  </a:solidFill>
                </a:ln>
                <a:solidFill>
                  <a:schemeClr val="bg1"/>
                </a:solidFill>
                <a:effectLst>
                  <a:outerShdw blurRad="76200" dist="50800" dir="5400000" algn="tl" rotWithShape="0">
                    <a:srgbClr val="000000">
                      <a:alpha val="65000"/>
                    </a:srgbClr>
                  </a:outerShdw>
                </a:effectLst>
                <a:latin typeface="Arial Black" pitchFamily="34" charset="0"/>
              </a:rPr>
              <a:t>Ti-6Al-7Nb</a:t>
            </a:r>
          </a:p>
          <a:p>
            <a:pPr algn="ctr"/>
            <a:endParaRPr lang="en-US" sz="5400" b="1" spc="50" dirty="0">
              <a:ln w="11430">
                <a:solidFill>
                  <a:schemeClr val="tx1"/>
                </a:solidFill>
              </a:ln>
              <a:solidFill>
                <a:schemeClr val="bg1"/>
              </a:solidFill>
              <a:effectLst>
                <a:outerShdw blurRad="76200" dist="50800" dir="5400000" algn="tl" rotWithShape="0">
                  <a:srgbClr val="000000">
                    <a:alpha val="65000"/>
                  </a:srgbClr>
                </a:outerShdw>
              </a:effectLst>
              <a:latin typeface="Arial Black" pitchFamily="34" charset="0"/>
            </a:endParaRPr>
          </a:p>
          <a:p>
            <a:pPr algn="ctr"/>
            <a:endParaRPr lang="en-US" sz="5400" b="1" cap="none" spc="50" dirty="0" smtClean="0">
              <a:ln w="11430">
                <a:solidFill>
                  <a:schemeClr val="tx1"/>
                </a:solidFill>
              </a:ln>
              <a:solidFill>
                <a:schemeClr val="bg1"/>
              </a:solidFill>
              <a:effectLst>
                <a:outerShdw blurRad="76200" dist="50800" dir="5400000" algn="tl" rotWithShape="0">
                  <a:srgbClr val="000000">
                    <a:alpha val="65000"/>
                  </a:srgbClr>
                </a:outerShdw>
              </a:effectLst>
              <a:latin typeface="Arial Black" pitchFamily="34" charset="0"/>
            </a:endParaRPr>
          </a:p>
          <a:p>
            <a:pPr algn="ctr"/>
            <a:endParaRPr lang="en-US" sz="5400" b="1" spc="50" dirty="0">
              <a:ln w="11430">
                <a:solidFill>
                  <a:schemeClr val="tx1"/>
                </a:solidFill>
              </a:ln>
              <a:solidFill>
                <a:schemeClr val="bg1"/>
              </a:solidFill>
              <a:effectLst>
                <a:outerShdw blurRad="76200" dist="50800" dir="5400000" algn="tl" rotWithShape="0">
                  <a:srgbClr val="000000">
                    <a:alpha val="65000"/>
                  </a:srgbClr>
                </a:outerShdw>
              </a:effectLst>
              <a:latin typeface="Arial Black" pitchFamily="34" charset="0"/>
            </a:endParaRPr>
          </a:p>
          <a:p>
            <a:pPr algn="ctr"/>
            <a:endParaRPr lang="en-US" sz="5400" b="1" cap="none" spc="50" dirty="0" smtClean="0">
              <a:ln w="11430">
                <a:solidFill>
                  <a:schemeClr val="tx1"/>
                </a:solidFill>
              </a:ln>
              <a:solidFill>
                <a:schemeClr val="bg1"/>
              </a:solidFill>
              <a:effectLst>
                <a:outerShdw blurRad="76200" dist="50800" dir="5400000" algn="tl" rotWithShape="0">
                  <a:srgbClr val="000000">
                    <a:alpha val="65000"/>
                  </a:srgbClr>
                </a:outerShdw>
              </a:effectLst>
              <a:latin typeface="Arial Black" pitchFamily="34" charset="0"/>
            </a:endParaRPr>
          </a:p>
          <a:p>
            <a:pPr algn="ctr"/>
            <a:endParaRPr lang="en-US" sz="5400" b="1" cap="none" spc="50" dirty="0" smtClean="0">
              <a:ln w="11430">
                <a:solidFill>
                  <a:schemeClr val="tx1"/>
                </a:solidFill>
              </a:ln>
              <a:solidFill>
                <a:schemeClr val="bg1"/>
              </a:solidFill>
              <a:effectLst>
                <a:outerShdw blurRad="76200" dist="50800" dir="5400000" algn="tl" rotWithShape="0">
                  <a:srgbClr val="000000">
                    <a:alpha val="65000"/>
                  </a:srgbClr>
                </a:outerShdw>
              </a:effectLst>
              <a:latin typeface="Arial Black" pitchFamily="34" charset="0"/>
            </a:endParaRPr>
          </a:p>
          <a:p>
            <a:pPr algn="ctr"/>
            <a:r>
              <a:rPr lang="en-US" sz="5400" b="1" spc="50" dirty="0" smtClean="0">
                <a:ln w="11430">
                  <a:solidFill>
                    <a:schemeClr val="tx1"/>
                  </a:solidFill>
                </a:ln>
                <a:solidFill>
                  <a:schemeClr val="bg1"/>
                </a:solidFill>
                <a:effectLst>
                  <a:outerShdw blurRad="76200" dist="50800" dir="5400000" algn="tl" rotWithShape="0">
                    <a:srgbClr val="000000">
                      <a:alpha val="65000"/>
                    </a:srgbClr>
                  </a:outerShdw>
                </a:effectLst>
                <a:latin typeface="Arial Black" pitchFamily="34" charset="0"/>
              </a:rPr>
              <a:t>Hip Prosthesis</a:t>
            </a:r>
          </a:p>
          <a:p>
            <a:pPr algn="ctr"/>
            <a:r>
              <a:rPr lang="en-US" sz="3600" b="1" spc="50" dirty="0" smtClean="0">
                <a:ln w="11430">
                  <a:solidFill>
                    <a:schemeClr val="tx1"/>
                  </a:solidFill>
                </a:ln>
                <a:solidFill>
                  <a:schemeClr val="bg1"/>
                </a:solidFill>
                <a:effectLst>
                  <a:outerShdw blurRad="76200" dist="50800" dir="5400000" algn="tl" rotWithShape="0">
                    <a:srgbClr val="000000">
                      <a:alpha val="65000"/>
                    </a:srgbClr>
                  </a:outerShdw>
                </a:effectLst>
                <a:latin typeface="Arial Black" pitchFamily="34" charset="0"/>
              </a:rPr>
              <a:t>(Femoral Hip Stem)</a:t>
            </a:r>
            <a:endParaRPr lang="en-US" sz="3600" b="1" cap="none" spc="50" dirty="0">
              <a:ln w="11430">
                <a:solidFill>
                  <a:schemeClr val="tx1"/>
                </a:solidFill>
              </a:ln>
              <a:solidFill>
                <a:schemeClr val="bg1"/>
              </a:solidFill>
              <a:effectLst>
                <a:outerShdw blurRad="76200" dist="50800" dir="5400000" algn="tl" rotWithShape="0">
                  <a:srgbClr val="000000">
                    <a:alpha val="65000"/>
                  </a:srgbClr>
                </a:outerShdw>
              </a:effectLst>
              <a:latin typeface="Arial Black" pitchFamily="34" charset="0"/>
            </a:endParaRPr>
          </a:p>
        </p:txBody>
      </p:sp>
      <p:pic>
        <p:nvPicPr>
          <p:cNvPr id="1026" name="Picture 2" descr="http://ars.sciencedirect.com/content/image/1-s2.0-S0927796X0400124X-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72836"/>
            <a:ext cx="6019800" cy="4003964"/>
          </a:xfrm>
          <a:prstGeom prst="rect">
            <a:avLst/>
          </a:prstGeom>
          <a:noFill/>
          <a:ln>
            <a:solidFill>
              <a:schemeClr val="tx1"/>
            </a:solidFill>
          </a:ln>
          <a:effectLst>
            <a:glow rad="101600">
              <a:schemeClr val="tx1">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359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23330"/>
            <a:ext cx="8686800" cy="5934670"/>
          </a:xfrm>
        </p:spPr>
        <p:txBody>
          <a:bodyPr>
            <a:noAutofit/>
          </a:bodyPr>
          <a:lstStyle/>
          <a:p>
            <a:r>
              <a:rPr lang="en-US" sz="4000" dirty="0" smtClean="0"/>
              <a:t>Laser forming</a:t>
            </a:r>
          </a:p>
          <a:p>
            <a:r>
              <a:rPr lang="en-US" sz="4000" dirty="0" smtClean="0"/>
              <a:t>Over 200 tons of semi-finished bars created</a:t>
            </a:r>
          </a:p>
          <a:p>
            <a:r>
              <a:rPr lang="en-US" sz="4000" dirty="0"/>
              <a:t>Other applications</a:t>
            </a:r>
          </a:p>
          <a:p>
            <a:pPr lvl="1"/>
            <a:r>
              <a:rPr lang="en-US" sz="3600" dirty="0"/>
              <a:t>Orthopedics</a:t>
            </a:r>
          </a:p>
          <a:p>
            <a:pPr lvl="1"/>
            <a:r>
              <a:rPr lang="en-US" sz="3600" dirty="0"/>
              <a:t>Dentistry</a:t>
            </a:r>
          </a:p>
          <a:p>
            <a:pPr lvl="1"/>
            <a:r>
              <a:rPr lang="en-US" sz="3600" dirty="0"/>
              <a:t>Slinkys </a:t>
            </a:r>
          </a:p>
          <a:p>
            <a:pPr lvl="1"/>
            <a:r>
              <a:rPr lang="en-US" sz="3600" dirty="0" smtClean="0"/>
              <a:t>Airplane engines (I.E. fan blades)</a:t>
            </a:r>
          </a:p>
          <a:p>
            <a:endParaRPr lang="en-US" dirty="0"/>
          </a:p>
        </p:txBody>
      </p:sp>
      <p:sp>
        <p:nvSpPr>
          <p:cNvPr id="4" name="Rectangle 3"/>
          <p:cNvSpPr/>
          <p:nvPr/>
        </p:nvSpPr>
        <p:spPr>
          <a:xfrm>
            <a:off x="0" y="0"/>
            <a:ext cx="9144000" cy="923330"/>
          </a:xfrm>
          <a:prstGeom prst="rect">
            <a:avLst/>
          </a:prstGeom>
        </p:spPr>
        <p:txBody>
          <a:bodyPr wrap="square">
            <a:spAutoFit/>
          </a:bodyPr>
          <a:lstStyle/>
          <a:p>
            <a:pPr lvl="0"/>
            <a:r>
              <a:rPr lang="en-US" sz="5400" b="1" spc="50" dirty="0" smtClean="0">
                <a:ln w="11430">
                  <a:solidFill>
                    <a:prstClr val="white"/>
                  </a:solidFill>
                </a:ln>
                <a:solidFill>
                  <a:prstClr val="black"/>
                </a:solidFill>
                <a:effectLst>
                  <a:outerShdw blurRad="76200" dist="50800" dir="5400000" algn="tl" rotWithShape="0">
                    <a:srgbClr val="000000">
                      <a:alpha val="65000"/>
                    </a:srgbClr>
                  </a:outerShdw>
                </a:effectLst>
                <a:latin typeface="Arial Black" pitchFamily="34" charset="0"/>
              </a:rPr>
              <a:t>	Other Information</a:t>
            </a:r>
            <a:endParaRPr lang="en-US" sz="5400" b="1" spc="50" dirty="0">
              <a:ln w="11430">
                <a:solidFill>
                  <a:prstClr val="white"/>
                </a:solidFill>
              </a:ln>
              <a:solidFill>
                <a:prstClr val="black"/>
              </a:solidFill>
              <a:effectLst>
                <a:outerShdw blurRad="76200" dist="50800" dir="5400000" algn="tl" rotWithShape="0">
                  <a:srgbClr val="000000">
                    <a:alpha val="65000"/>
                  </a:srgbClr>
                </a:outerShdw>
              </a:effectLst>
              <a:latin typeface="Arial Black"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38425"/>
            <a:ext cx="3860725" cy="2609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23928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1925"/>
            <a:ext cx="4762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550" y="161925"/>
            <a:ext cx="36385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429000"/>
            <a:ext cx="30861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152900"/>
            <a:ext cx="53340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666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23330"/>
          </a:xfrm>
          <a:prstGeom prst="rect">
            <a:avLst/>
          </a:prstGeom>
        </p:spPr>
        <p:txBody>
          <a:bodyPr wrap="square">
            <a:spAutoFit/>
          </a:bodyPr>
          <a:lstStyle/>
          <a:p>
            <a:pPr lvl="0"/>
            <a:r>
              <a:rPr lang="en-US" sz="5400" b="1" spc="50" dirty="0" smtClean="0">
                <a:ln w="11430">
                  <a:solidFill>
                    <a:prstClr val="white"/>
                  </a:solidFill>
                </a:ln>
                <a:solidFill>
                  <a:prstClr val="black"/>
                </a:solidFill>
                <a:effectLst>
                  <a:outerShdw blurRad="76200" dist="50800" dir="5400000" algn="tl" rotWithShape="0">
                    <a:srgbClr val="000000">
                      <a:alpha val="65000"/>
                    </a:srgbClr>
                  </a:outerShdw>
                </a:effectLst>
                <a:latin typeface="Arial Black" pitchFamily="34" charset="0"/>
              </a:rPr>
              <a:t>	Composition</a:t>
            </a:r>
            <a:endParaRPr lang="en-US" sz="5400" b="1" spc="50" dirty="0">
              <a:ln w="11430">
                <a:solidFill>
                  <a:prstClr val="white"/>
                </a:solidFill>
              </a:ln>
              <a:solidFill>
                <a:prstClr val="black"/>
              </a:solidFill>
              <a:effectLst>
                <a:outerShdw blurRad="76200" dist="50800" dir="5400000" algn="tl" rotWithShape="0">
                  <a:srgbClr val="000000">
                    <a:alpha val="65000"/>
                  </a:srgbClr>
                </a:outerShdw>
              </a:effectLst>
              <a:latin typeface="Arial Black" pitchFamily="34" charset="0"/>
            </a:endParaRPr>
          </a:p>
        </p:txBody>
      </p:sp>
      <p:sp>
        <p:nvSpPr>
          <p:cNvPr id="9" name="Content Placeholder 8"/>
          <p:cNvSpPr>
            <a:spLocks noGrp="1"/>
          </p:cNvSpPr>
          <p:nvPr>
            <p:ph sz="half" idx="1"/>
          </p:nvPr>
        </p:nvSpPr>
        <p:spPr>
          <a:xfrm>
            <a:off x="483833" y="1280477"/>
            <a:ext cx="3657600" cy="4525963"/>
          </a:xfrm>
        </p:spPr>
        <p:txBody>
          <a:bodyPr/>
          <a:lstStyle/>
          <a:p>
            <a:r>
              <a:rPr lang="en-US" dirty="0" smtClean="0"/>
              <a:t>Impurities</a:t>
            </a:r>
          </a:p>
          <a:p>
            <a:pPr lvl="1"/>
            <a:r>
              <a:rPr lang="en-US" dirty="0" smtClean="0"/>
              <a:t>Ta</a:t>
            </a:r>
            <a:r>
              <a:rPr lang="en-US" dirty="0"/>
              <a:t>: &lt; 0.5%</a:t>
            </a:r>
          </a:p>
          <a:p>
            <a:pPr lvl="1"/>
            <a:r>
              <a:rPr lang="en-US" dirty="0"/>
              <a:t>Fe: &lt; 0.25%</a:t>
            </a:r>
          </a:p>
          <a:p>
            <a:pPr lvl="1"/>
            <a:r>
              <a:rPr lang="en-US" dirty="0"/>
              <a:t>N2: &lt; 0.05%</a:t>
            </a:r>
          </a:p>
          <a:p>
            <a:pPr lvl="1"/>
            <a:r>
              <a:rPr lang="en-US" dirty="0"/>
              <a:t>O2: &lt; 0.2%</a:t>
            </a:r>
          </a:p>
          <a:p>
            <a:pPr lvl="1"/>
            <a:r>
              <a:rPr lang="en-US" dirty="0"/>
              <a:t>C: &lt; 0.08%</a:t>
            </a:r>
          </a:p>
          <a:p>
            <a:pPr lvl="1"/>
            <a:r>
              <a:rPr lang="en-US" dirty="0"/>
              <a:t>H2: &lt; 0.009%</a:t>
            </a:r>
          </a:p>
          <a:p>
            <a:endParaRPr lang="en-US"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121140099"/>
              </p:ext>
            </p:extLst>
          </p:nvPr>
        </p:nvGraphicFramePr>
        <p:xfrm>
          <a:off x="4191000" y="762000"/>
          <a:ext cx="41148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a:xfrm>
            <a:off x="762000" y="4343400"/>
            <a:ext cx="2338796" cy="2057400"/>
            <a:chOff x="2362200" y="4381500"/>
            <a:chExt cx="2511736" cy="2286000"/>
          </a:xfrm>
        </p:grpSpPr>
        <p:grpSp>
          <p:nvGrpSpPr>
            <p:cNvPr id="13" name="Group 12"/>
            <p:cNvGrpSpPr/>
            <p:nvPr/>
          </p:nvGrpSpPr>
          <p:grpSpPr>
            <a:xfrm>
              <a:off x="2362200" y="4381500"/>
              <a:ext cx="2511736" cy="2286000"/>
              <a:chOff x="2057400" y="5105400"/>
              <a:chExt cx="921327" cy="914400"/>
            </a:xfrm>
          </p:grpSpPr>
          <p:sp>
            <p:nvSpPr>
              <p:cNvPr id="12" name="Oval 11"/>
              <p:cNvSpPr/>
              <p:nvPr/>
            </p:nvSpPr>
            <p:spPr>
              <a:xfrm>
                <a:off x="2057400" y="5105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521527" y="5105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057400" y="55626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521527" y="55626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3627510" y="5524500"/>
              <a:ext cx="258690" cy="228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2336912"/>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50496530"/>
      </p:ext>
    </p:extLst>
  </p:cSld>
  <p:clrMapOvr>
    <a:masterClrMapping/>
  </p:clrMapOvr>
  <mc:AlternateContent xmlns:mc="http://schemas.openxmlformats.org/markup-compatibility/2006" xmlns:p14="http://schemas.microsoft.com/office/powerpoint/2010/main">
    <mc:Choice Requires="p14">
      <p:transition spd="slow" p14:dur="1600" advTm="1000">
        <p14:prism isInverted="1"/>
      </p:transition>
    </mc:Choice>
    <mc:Fallback xmlns="">
      <p:transition spd="slow" advTm="1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23330"/>
            <a:ext cx="8686800" cy="2438399"/>
          </a:xfrm>
        </p:spPr>
        <p:txBody>
          <a:bodyPr>
            <a:noAutofit/>
          </a:bodyPr>
          <a:lstStyle/>
          <a:p>
            <a:r>
              <a:rPr lang="en-US" sz="4400" dirty="0" smtClean="0"/>
              <a:t>Superior Atmospheric Corrosion</a:t>
            </a:r>
          </a:p>
          <a:p>
            <a:r>
              <a:rPr lang="en-US" sz="4400" dirty="0" smtClean="0"/>
              <a:t>Allotropic</a:t>
            </a:r>
            <a:endParaRPr lang="en-US" sz="4400" dirty="0"/>
          </a:p>
          <a:p>
            <a:r>
              <a:rPr lang="en-US" sz="4400" dirty="0" smtClean="0"/>
              <a:t>Highly Reactive Metal Surface</a:t>
            </a:r>
          </a:p>
          <a:p>
            <a:r>
              <a:rPr lang="en-US" sz="4400" dirty="0" smtClean="0"/>
              <a:t>BIOCOMPATIBLE!</a:t>
            </a:r>
          </a:p>
          <a:p>
            <a:pPr lvl="1"/>
            <a:r>
              <a:rPr lang="en-US" sz="4000" dirty="0" smtClean="0"/>
              <a:t>Cells accept alloy</a:t>
            </a:r>
            <a:endParaRPr lang="en-US" sz="4000" dirty="0"/>
          </a:p>
          <a:p>
            <a:pPr lvl="1"/>
            <a:r>
              <a:rPr lang="en-US" sz="4000" dirty="0" smtClean="0"/>
              <a:t>High protein absorption</a:t>
            </a:r>
            <a:endParaRPr lang="en-US" sz="4000" dirty="0"/>
          </a:p>
          <a:p>
            <a:pPr lvl="1"/>
            <a:r>
              <a:rPr lang="en-US" sz="4000" dirty="0" smtClean="0"/>
              <a:t>Inert coating</a:t>
            </a:r>
            <a:endParaRPr lang="en-US" sz="4000" dirty="0"/>
          </a:p>
          <a:p>
            <a:pPr lvl="1"/>
            <a:endParaRPr lang="en-US" sz="4000" dirty="0" smtClean="0"/>
          </a:p>
          <a:p>
            <a:endParaRPr lang="en-US" sz="4400" dirty="0" smtClean="0"/>
          </a:p>
          <a:p>
            <a:endParaRPr lang="en-US" dirty="0"/>
          </a:p>
        </p:txBody>
      </p:sp>
      <p:sp>
        <p:nvSpPr>
          <p:cNvPr id="4" name="Rectangle 3"/>
          <p:cNvSpPr/>
          <p:nvPr/>
        </p:nvSpPr>
        <p:spPr>
          <a:xfrm>
            <a:off x="0" y="0"/>
            <a:ext cx="9144000" cy="923330"/>
          </a:xfrm>
          <a:prstGeom prst="rect">
            <a:avLst/>
          </a:prstGeom>
        </p:spPr>
        <p:txBody>
          <a:bodyPr wrap="square">
            <a:spAutoFit/>
          </a:bodyPr>
          <a:lstStyle/>
          <a:p>
            <a:pPr lvl="0"/>
            <a:r>
              <a:rPr lang="en-US" sz="5400" b="1" spc="50" dirty="0" smtClean="0">
                <a:ln w="11430">
                  <a:solidFill>
                    <a:prstClr val="white"/>
                  </a:solidFill>
                </a:ln>
                <a:solidFill>
                  <a:prstClr val="black"/>
                </a:solidFill>
                <a:effectLst>
                  <a:outerShdw blurRad="76200" dist="50800" dir="5400000" algn="tl" rotWithShape="0">
                    <a:srgbClr val="000000">
                      <a:alpha val="65000"/>
                    </a:srgbClr>
                  </a:outerShdw>
                </a:effectLst>
                <a:latin typeface="Arial Black" pitchFamily="34" charset="0"/>
              </a:rPr>
              <a:t>	Chemical Properties</a:t>
            </a:r>
            <a:endParaRPr lang="en-US" sz="5400" b="1" spc="50" dirty="0">
              <a:ln w="11430">
                <a:solidFill>
                  <a:prstClr val="white"/>
                </a:solidFill>
              </a:ln>
              <a:solidFill>
                <a:prstClr val="black"/>
              </a:solidFill>
              <a:effectLst>
                <a:outerShdw blurRad="76200" dist="50800" dir="5400000" algn="tl" rotWithShape="0">
                  <a:srgbClr val="000000">
                    <a:alpha val="65000"/>
                  </a:srgbClr>
                </a:outerShdw>
              </a:effectLst>
              <a:latin typeface="Arial Black"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8077200" cy="363662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014431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500" fill="hold"/>
                                        <p:tgtEl>
                                          <p:spTgt spid="1028"/>
                                        </p:tgtEl>
                                        <p:attrNameLst>
                                          <p:attrName>ppt_w</p:attrName>
                                        </p:attrNameLst>
                                      </p:cBhvr>
                                      <p:tavLst>
                                        <p:tav tm="0">
                                          <p:val>
                                            <p:fltVal val="0"/>
                                          </p:val>
                                        </p:tav>
                                        <p:tav tm="100000">
                                          <p:val>
                                            <p:strVal val="#ppt_w"/>
                                          </p:val>
                                        </p:tav>
                                      </p:tavLst>
                                    </p:anim>
                                    <p:anim calcmode="lin" valueType="num">
                                      <p:cBhvr>
                                        <p:cTn id="16" dur="500" fill="hold"/>
                                        <p:tgtEl>
                                          <p:spTgt spid="1028"/>
                                        </p:tgtEl>
                                        <p:attrNameLst>
                                          <p:attrName>ppt_h</p:attrName>
                                        </p:attrNameLst>
                                      </p:cBhvr>
                                      <p:tavLst>
                                        <p:tav tm="0">
                                          <p:val>
                                            <p:fltVal val="0"/>
                                          </p:val>
                                        </p:tav>
                                        <p:tav tm="100000">
                                          <p:val>
                                            <p:strVal val="#ppt_h"/>
                                          </p:val>
                                        </p:tav>
                                      </p:tavLst>
                                    </p:anim>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8"/>
                                        </p:tgtEl>
                                      </p:cBhvr>
                                    </p:animEffect>
                                    <p:set>
                                      <p:cBhvr>
                                        <p:cTn id="22" dur="1" fill="hold">
                                          <p:stCondLst>
                                            <p:cond delay="499"/>
                                          </p:stCondLst>
                                        </p:cTn>
                                        <p:tgtEl>
                                          <p:spTgt spid="10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057400" y="6488668"/>
            <a:ext cx="7239000" cy="369332"/>
          </a:xfrm>
          <a:prstGeom prst="rect">
            <a:avLst/>
          </a:prstGeom>
        </p:spPr>
        <p:txBody>
          <a:bodyPr wrap="square">
            <a:spAutoFit/>
          </a:bodyPr>
          <a:lstStyle/>
          <a:p>
            <a:r>
              <a:rPr lang="en-US" u="sng" dirty="0">
                <a:hlinkClick r:id="rId4"/>
              </a:rPr>
              <a:t>http://ars.els-cdn.com/content/image/1-s2.0-S0169409X10000402-gr2.jpg</a:t>
            </a:r>
            <a:r>
              <a:rPr lang="en-US" dirty="0"/>
              <a:t> </a:t>
            </a:r>
          </a:p>
        </p:txBody>
      </p:sp>
    </p:spTree>
    <p:extLst>
      <p:ext uri="{BB962C8B-B14F-4D97-AF65-F5344CB8AC3E}">
        <p14:creationId xmlns:p14="http://schemas.microsoft.com/office/powerpoint/2010/main" val="3962863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23330"/>
          </a:xfrm>
          <a:prstGeom prst="rect">
            <a:avLst/>
          </a:prstGeom>
        </p:spPr>
        <p:txBody>
          <a:bodyPr wrap="square">
            <a:spAutoFit/>
          </a:bodyPr>
          <a:lstStyle/>
          <a:p>
            <a:pPr lvl="0"/>
            <a:r>
              <a:rPr lang="en-US" sz="5400" b="1" spc="50" dirty="0" smtClean="0">
                <a:ln w="11430">
                  <a:solidFill>
                    <a:prstClr val="white"/>
                  </a:solidFill>
                </a:ln>
                <a:solidFill>
                  <a:prstClr val="black"/>
                </a:solidFill>
                <a:effectLst>
                  <a:outerShdw blurRad="76200" dist="50800" dir="5400000" algn="tl" rotWithShape="0">
                    <a:srgbClr val="000000">
                      <a:alpha val="65000"/>
                    </a:srgbClr>
                  </a:outerShdw>
                </a:effectLst>
                <a:latin typeface="Arial Black" pitchFamily="34" charset="0"/>
              </a:rPr>
              <a:t>	Stress/Strain</a:t>
            </a:r>
            <a:endParaRPr lang="en-US" sz="5400" b="1" spc="50" dirty="0">
              <a:ln w="11430">
                <a:solidFill>
                  <a:prstClr val="white"/>
                </a:solidFill>
              </a:ln>
              <a:solidFill>
                <a:prstClr val="black"/>
              </a:solidFill>
              <a:effectLst>
                <a:outerShdw blurRad="76200" dist="50800" dir="5400000" algn="tl" rotWithShape="0">
                  <a:srgbClr val="000000">
                    <a:alpha val="65000"/>
                  </a:srgbClr>
                </a:outerShdw>
              </a:effectLst>
              <a:latin typeface="Arial Black" pitchFamily="34" charset="0"/>
            </a:endParaRPr>
          </a:p>
        </p:txBody>
      </p:sp>
      <p:sp>
        <p:nvSpPr>
          <p:cNvPr id="9" name="Content Placeholder 8"/>
          <p:cNvSpPr>
            <a:spLocks noGrp="1"/>
          </p:cNvSpPr>
          <p:nvPr>
            <p:ph sz="half" idx="1"/>
          </p:nvPr>
        </p:nvSpPr>
        <p:spPr>
          <a:xfrm>
            <a:off x="228600" y="923330"/>
            <a:ext cx="8382000" cy="5196523"/>
          </a:xfrm>
        </p:spPr>
        <p:txBody>
          <a:bodyPr>
            <a:noAutofit/>
          </a:bodyPr>
          <a:lstStyle/>
          <a:p>
            <a:r>
              <a:rPr lang="en-US" sz="3200" dirty="0"/>
              <a:t>Tensile strength is 145ksi </a:t>
            </a:r>
          </a:p>
          <a:p>
            <a:r>
              <a:rPr lang="en-US" sz="3200" dirty="0"/>
              <a:t>Hardness values </a:t>
            </a:r>
          </a:p>
          <a:p>
            <a:pPr lvl="1"/>
            <a:r>
              <a:rPr lang="en-US" sz="3200" dirty="0"/>
              <a:t>Rockwell A – 66.5</a:t>
            </a:r>
          </a:p>
          <a:p>
            <a:pPr lvl="1"/>
            <a:r>
              <a:rPr lang="en-US" sz="3200" dirty="0"/>
              <a:t>Rockwell C – 32</a:t>
            </a:r>
          </a:p>
          <a:p>
            <a:r>
              <a:rPr lang="en-US" sz="3200" dirty="0" smtClean="0"/>
              <a:t>High </a:t>
            </a:r>
            <a:r>
              <a:rPr lang="en-US" sz="3200" dirty="0"/>
              <a:t>compressive </a:t>
            </a:r>
            <a:r>
              <a:rPr lang="en-US" sz="3200" dirty="0" smtClean="0"/>
              <a:t>strength is 156-158 ksi</a:t>
            </a:r>
            <a:endParaRPr lang="en-US" sz="3200" dirty="0"/>
          </a:p>
          <a:p>
            <a:r>
              <a:rPr lang="en-US" sz="3200" dirty="0" smtClean="0"/>
              <a:t>Elongation is 9.4 </a:t>
            </a:r>
            <a:r>
              <a:rPr lang="en-US" sz="3200" dirty="0"/>
              <a:t>– 13.2</a:t>
            </a:r>
            <a:r>
              <a:rPr lang="en-US" sz="3200" dirty="0" smtClean="0"/>
              <a:t>%</a:t>
            </a:r>
            <a:endParaRPr lang="en-US" sz="3200" dirty="0"/>
          </a:p>
          <a:p>
            <a:r>
              <a:rPr lang="en-US" sz="3200" dirty="0"/>
              <a:t>Fracture </a:t>
            </a:r>
            <a:r>
              <a:rPr lang="en-US" sz="3200" dirty="0" smtClean="0"/>
              <a:t>toughness is 61.9 </a:t>
            </a:r>
            <a:r>
              <a:rPr lang="en-US" sz="3200" dirty="0"/>
              <a:t>– </a:t>
            </a:r>
            <a:r>
              <a:rPr lang="en-US" sz="3200" dirty="0" smtClean="0"/>
              <a:t>68.3 ksi</a:t>
            </a:r>
            <a:r>
              <a:rPr lang="en-US" sz="3200" dirty="0"/>
              <a:t>. in</a:t>
            </a:r>
            <a:r>
              <a:rPr lang="en-US" sz="3200" baseline="30000" dirty="0"/>
              <a:t>1/2</a:t>
            </a:r>
          </a:p>
          <a:p>
            <a:r>
              <a:rPr lang="en-US" sz="3200" dirty="0"/>
              <a:t>Fatigue </a:t>
            </a:r>
            <a:r>
              <a:rPr lang="en-US" sz="3200" dirty="0" smtClean="0"/>
              <a:t>Strength is 72500 </a:t>
            </a:r>
            <a:r>
              <a:rPr lang="en-US" sz="3200" dirty="0"/>
              <a:t>psi </a:t>
            </a:r>
            <a:endParaRPr lang="en-US" sz="3200" dirty="0" smtClean="0"/>
          </a:p>
          <a:p>
            <a:r>
              <a:rPr lang="en-US" sz="3200" dirty="0" smtClean="0"/>
              <a:t>Yield </a:t>
            </a:r>
            <a:r>
              <a:rPr lang="en-US" sz="3200" dirty="0"/>
              <a:t>Strength </a:t>
            </a:r>
            <a:r>
              <a:rPr lang="en-US" sz="3200" dirty="0" smtClean="0"/>
              <a:t> is 114 </a:t>
            </a:r>
            <a:r>
              <a:rPr lang="en-US" sz="3200" dirty="0"/>
              <a:t>– 130 </a:t>
            </a:r>
            <a:r>
              <a:rPr lang="en-US" sz="3200" dirty="0" smtClean="0"/>
              <a:t>ksi</a:t>
            </a:r>
            <a:endParaRPr lang="en-US" sz="3200" dirty="0"/>
          </a:p>
          <a:p>
            <a:endParaRPr lang="en-US"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23330"/>
            <a:ext cx="3333750" cy="2133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4614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par>
                                <p:cTn id="31" presetID="53" presetClass="entr" presetSubtype="16"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p:cTn id="33" dur="500" fill="hold"/>
                                        <p:tgtEl>
                                          <p:spTgt spid="2050"/>
                                        </p:tgtEl>
                                        <p:attrNameLst>
                                          <p:attrName>ppt_w</p:attrName>
                                        </p:attrNameLst>
                                      </p:cBhvr>
                                      <p:tavLst>
                                        <p:tav tm="0">
                                          <p:val>
                                            <p:fltVal val="0"/>
                                          </p:val>
                                        </p:tav>
                                        <p:tav tm="100000">
                                          <p:val>
                                            <p:strVal val="#ppt_w"/>
                                          </p:val>
                                        </p:tav>
                                      </p:tavLst>
                                    </p:anim>
                                    <p:anim calcmode="lin" valueType="num">
                                      <p:cBhvr>
                                        <p:cTn id="34" dur="500" fill="hold"/>
                                        <p:tgtEl>
                                          <p:spTgt spid="2050"/>
                                        </p:tgtEl>
                                        <p:attrNameLst>
                                          <p:attrName>ppt_h</p:attrName>
                                        </p:attrNameLst>
                                      </p:cBhvr>
                                      <p:tavLst>
                                        <p:tav tm="0">
                                          <p:val>
                                            <p:fltVal val="0"/>
                                          </p:val>
                                        </p:tav>
                                        <p:tav tm="100000">
                                          <p:val>
                                            <p:strVal val="#ppt_h"/>
                                          </p:val>
                                        </p:tav>
                                      </p:tavLst>
                                    </p:anim>
                                    <p:animEffect transition="in" filter="fade">
                                      <p:cBhvr>
                                        <p:cTn id="35" dur="5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23330"/>
          </a:xfrm>
          <a:prstGeom prst="rect">
            <a:avLst/>
          </a:prstGeom>
        </p:spPr>
        <p:txBody>
          <a:bodyPr wrap="square">
            <a:spAutoFit/>
          </a:bodyPr>
          <a:lstStyle/>
          <a:p>
            <a:pPr lvl="0"/>
            <a:r>
              <a:rPr lang="en-US" sz="5400" b="1" spc="50" dirty="0" smtClean="0">
                <a:ln w="11430">
                  <a:solidFill>
                    <a:prstClr val="white"/>
                  </a:solidFill>
                </a:ln>
                <a:solidFill>
                  <a:prstClr val="black"/>
                </a:solidFill>
                <a:effectLst>
                  <a:outerShdw blurRad="76200" dist="50800" dir="5400000" algn="tl" rotWithShape="0">
                    <a:srgbClr val="000000">
                      <a:alpha val="65000"/>
                    </a:srgbClr>
                  </a:outerShdw>
                </a:effectLst>
                <a:latin typeface="Arial Black" pitchFamily="34" charset="0"/>
              </a:rPr>
              <a:t>	Physical Properties</a:t>
            </a:r>
            <a:endParaRPr lang="en-US" sz="5400" b="1" spc="50" dirty="0">
              <a:ln w="11430">
                <a:solidFill>
                  <a:prstClr val="white"/>
                </a:solidFill>
              </a:ln>
              <a:solidFill>
                <a:prstClr val="black"/>
              </a:solidFill>
              <a:effectLst>
                <a:outerShdw blurRad="76200" dist="50800" dir="5400000" algn="tl" rotWithShape="0">
                  <a:srgbClr val="000000">
                    <a:alpha val="65000"/>
                  </a:srgbClr>
                </a:outerShdw>
              </a:effectLst>
              <a:latin typeface="Arial Black" pitchFamily="34" charset="0"/>
            </a:endParaRPr>
          </a:p>
        </p:txBody>
      </p:sp>
      <p:sp>
        <p:nvSpPr>
          <p:cNvPr id="9" name="Content Placeholder 8"/>
          <p:cNvSpPr>
            <a:spLocks noGrp="1"/>
          </p:cNvSpPr>
          <p:nvPr>
            <p:ph sz="half" idx="1"/>
          </p:nvPr>
        </p:nvSpPr>
        <p:spPr>
          <a:xfrm>
            <a:off x="4953000" y="1143000"/>
            <a:ext cx="3505200" cy="5196523"/>
          </a:xfrm>
        </p:spPr>
        <p:txBody>
          <a:bodyPr>
            <a:noAutofit/>
          </a:bodyPr>
          <a:lstStyle/>
          <a:p>
            <a:r>
              <a:rPr lang="en-US" sz="4000" dirty="0"/>
              <a:t>Ductile</a:t>
            </a:r>
          </a:p>
          <a:p>
            <a:r>
              <a:rPr lang="en-US" sz="4000" dirty="0" smtClean="0"/>
              <a:t>Low density</a:t>
            </a:r>
            <a:endParaRPr lang="en-US" sz="4000" dirty="0"/>
          </a:p>
          <a:p>
            <a:r>
              <a:rPr lang="en-US" sz="4000" dirty="0" smtClean="0"/>
              <a:t>Low </a:t>
            </a:r>
            <a:r>
              <a:rPr lang="en-US" sz="4000" dirty="0"/>
              <a:t>friction</a:t>
            </a:r>
          </a:p>
          <a:p>
            <a:endParaRPr lang="en-US" sz="3200" dirty="0" smtClean="0"/>
          </a:p>
          <a:p>
            <a:endParaRPr lang="en-US" sz="3200" dirty="0"/>
          </a:p>
        </p:txBody>
      </p:sp>
      <p:pic>
        <p:nvPicPr>
          <p:cNvPr id="1028" name="Picture 4" descr="http://upload.wikimedia.org/wikipedia/commons/0/00/Brittle_v_ductile_stress-strain_behaviou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4186546" cy="4221800"/>
          </a:xfrm>
          <a:prstGeom prst="rect">
            <a:avLst/>
          </a:prstGeom>
          <a:ln w="88900" cap="sq" cmpd="thickThin">
            <a:solidFill>
              <a:srgbClr val="0070C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657600"/>
            <a:ext cx="2895600" cy="2895600"/>
          </a:xfrm>
          <a:prstGeom prst="rect">
            <a:avLst/>
          </a:prstGeom>
          <a:ln w="9525">
            <a:solidFill>
              <a:schemeClr val="accent6"/>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889011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 calcmode="lin" valueType="num">
                                      <p:cBhvr>
                                        <p:cTn id="9" dur="500" fill="hold"/>
                                        <p:tgtEl>
                                          <p:spTgt spid="1028"/>
                                        </p:tgtEl>
                                        <p:attrNameLst>
                                          <p:attrName>ppt_w</p:attrName>
                                        </p:attrNameLst>
                                      </p:cBhvr>
                                      <p:tavLst>
                                        <p:tav tm="0">
                                          <p:val>
                                            <p:fltVal val="0"/>
                                          </p:val>
                                        </p:tav>
                                        <p:tav tm="100000">
                                          <p:val>
                                            <p:strVal val="#ppt_w"/>
                                          </p:val>
                                        </p:tav>
                                      </p:tavLst>
                                    </p:anim>
                                    <p:anim calcmode="lin" valueType="num">
                                      <p:cBhvr>
                                        <p:cTn id="10" dur="500" fill="hold"/>
                                        <p:tgtEl>
                                          <p:spTgt spid="1028"/>
                                        </p:tgtEl>
                                        <p:attrNameLst>
                                          <p:attrName>ppt_h</p:attrName>
                                        </p:attrNameLst>
                                      </p:cBhvr>
                                      <p:tavLst>
                                        <p:tav tm="0">
                                          <p:val>
                                            <p:fltVal val="0"/>
                                          </p:val>
                                        </p:tav>
                                        <p:tav tm="100000">
                                          <p:val>
                                            <p:strVal val="#ppt_h"/>
                                          </p:val>
                                        </p:tav>
                                      </p:tavLst>
                                    </p:anim>
                                    <p:animEffect transition="in" filter="fade">
                                      <p:cBhvr>
                                        <p:cTn id="11" dur="5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childTnLst>
                                </p:cTn>
                              </p:par>
                              <p:par>
                                <p:cTn id="16" presetID="53" presetClass="entr" presetSubtype="16" fill="hold" nodeType="withEffect">
                                  <p:stCondLst>
                                    <p:cond delay="0"/>
                                  </p:stCondLst>
                                  <p:childTnLst>
                                    <p:set>
                                      <p:cBhvr>
                                        <p:cTn id="17" dur="1" fill="hold">
                                          <p:stCondLst>
                                            <p:cond delay="0"/>
                                          </p:stCondLst>
                                        </p:cTn>
                                        <p:tgtEl>
                                          <p:spTgt spid="1040"/>
                                        </p:tgtEl>
                                        <p:attrNameLst>
                                          <p:attrName>style.visibility</p:attrName>
                                        </p:attrNameLst>
                                      </p:cBhvr>
                                      <p:to>
                                        <p:strVal val="visible"/>
                                      </p:to>
                                    </p:set>
                                    <p:anim calcmode="lin" valueType="num">
                                      <p:cBhvr>
                                        <p:cTn id="18" dur="500" fill="hold"/>
                                        <p:tgtEl>
                                          <p:spTgt spid="1040"/>
                                        </p:tgtEl>
                                        <p:attrNameLst>
                                          <p:attrName>ppt_w</p:attrName>
                                        </p:attrNameLst>
                                      </p:cBhvr>
                                      <p:tavLst>
                                        <p:tav tm="0">
                                          <p:val>
                                            <p:fltVal val="0"/>
                                          </p:val>
                                        </p:tav>
                                        <p:tav tm="100000">
                                          <p:val>
                                            <p:strVal val="#ppt_w"/>
                                          </p:val>
                                        </p:tav>
                                      </p:tavLst>
                                    </p:anim>
                                    <p:anim calcmode="lin" valueType="num">
                                      <p:cBhvr>
                                        <p:cTn id="19" dur="500" fill="hold"/>
                                        <p:tgtEl>
                                          <p:spTgt spid="1040"/>
                                        </p:tgtEl>
                                        <p:attrNameLst>
                                          <p:attrName>ppt_h</p:attrName>
                                        </p:attrNameLst>
                                      </p:cBhvr>
                                      <p:tavLst>
                                        <p:tav tm="0">
                                          <p:val>
                                            <p:fltVal val="0"/>
                                          </p:val>
                                        </p:tav>
                                        <p:tav tm="100000">
                                          <p:val>
                                            <p:strVal val="#ppt_h"/>
                                          </p:val>
                                        </p:tav>
                                      </p:tavLst>
                                    </p:anim>
                                    <p:animEffect transition="in" filter="fade">
                                      <p:cBhvr>
                                        <p:cTn id="20" dur="500"/>
                                        <p:tgtEl>
                                          <p:spTgt spid="104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830997"/>
            <a:ext cx="3962400" cy="3207603"/>
          </a:xfrm>
        </p:spPr>
        <p:txBody>
          <a:bodyPr>
            <a:normAutofit fontScale="77500" lnSpcReduction="20000"/>
          </a:bodyPr>
          <a:lstStyle/>
          <a:p>
            <a:r>
              <a:rPr lang="en-US" sz="4400" dirty="0" smtClean="0"/>
              <a:t>Isothermal Forging</a:t>
            </a:r>
          </a:p>
          <a:p>
            <a:pPr lvl="1"/>
            <a:r>
              <a:rPr lang="en-US" sz="4000" dirty="0" smtClean="0"/>
              <a:t>Cut ingot</a:t>
            </a:r>
          </a:p>
          <a:p>
            <a:pPr lvl="1"/>
            <a:r>
              <a:rPr lang="en-US" sz="4000" dirty="0" smtClean="0"/>
              <a:t>Heat ingot to 900</a:t>
            </a:r>
            <a:r>
              <a:rPr lang="en-US" sz="4000" dirty="0"/>
              <a:t>º</a:t>
            </a:r>
            <a:r>
              <a:rPr lang="en-US" sz="4000" baseline="30000" dirty="0"/>
              <a:t>C</a:t>
            </a:r>
            <a:endParaRPr lang="en-US" sz="4000" dirty="0" smtClean="0"/>
          </a:p>
          <a:p>
            <a:pPr lvl="1"/>
            <a:r>
              <a:rPr lang="en-US" sz="4000" dirty="0" smtClean="0"/>
              <a:t>Fed into a hydraulic press</a:t>
            </a:r>
          </a:p>
          <a:p>
            <a:pPr lvl="1"/>
            <a:endParaRPr lang="en-US" sz="4000" dirty="0" smtClean="0"/>
          </a:p>
          <a:p>
            <a:pPr lvl="1"/>
            <a:endParaRPr lang="en-US" sz="4000" dirty="0" smtClean="0"/>
          </a:p>
          <a:p>
            <a:endParaRPr lang="en-US" dirty="0"/>
          </a:p>
        </p:txBody>
      </p:sp>
      <p:sp>
        <p:nvSpPr>
          <p:cNvPr id="5" name="Content Placeholder 4"/>
          <p:cNvSpPr>
            <a:spLocks noGrp="1"/>
          </p:cNvSpPr>
          <p:nvPr>
            <p:ph sz="half" idx="2"/>
          </p:nvPr>
        </p:nvSpPr>
        <p:spPr>
          <a:xfrm>
            <a:off x="5486400" y="861894"/>
            <a:ext cx="3657600" cy="4525963"/>
          </a:xfrm>
        </p:spPr>
        <p:txBody>
          <a:bodyPr>
            <a:normAutofit fontScale="77500" lnSpcReduction="20000"/>
          </a:bodyPr>
          <a:lstStyle/>
          <a:p>
            <a:r>
              <a:rPr lang="en-US" sz="4400" dirty="0"/>
              <a:t>Heat treat</a:t>
            </a:r>
          </a:p>
          <a:p>
            <a:pPr lvl="1"/>
            <a:r>
              <a:rPr lang="en-US" sz="4000" dirty="0"/>
              <a:t>Annealed</a:t>
            </a:r>
          </a:p>
          <a:p>
            <a:pPr lvl="1"/>
            <a:r>
              <a:rPr lang="en-US" sz="4000" dirty="0"/>
              <a:t>700ºC for 1 hour</a:t>
            </a:r>
          </a:p>
          <a:p>
            <a:pPr lvl="1"/>
            <a:r>
              <a:rPr lang="en-US" sz="4000" dirty="0"/>
              <a:t>Air cooled</a:t>
            </a:r>
          </a:p>
          <a:p>
            <a:endParaRPr lang="en-US" dirty="0"/>
          </a:p>
        </p:txBody>
      </p:sp>
      <p:sp>
        <p:nvSpPr>
          <p:cNvPr id="4" name="Rectangle 3"/>
          <p:cNvSpPr/>
          <p:nvPr/>
        </p:nvSpPr>
        <p:spPr>
          <a:xfrm>
            <a:off x="0" y="0"/>
            <a:ext cx="9144000" cy="830997"/>
          </a:xfrm>
          <a:prstGeom prst="rect">
            <a:avLst/>
          </a:prstGeom>
        </p:spPr>
        <p:txBody>
          <a:bodyPr wrap="square">
            <a:spAutoFit/>
          </a:bodyPr>
          <a:lstStyle/>
          <a:p>
            <a:pPr lvl="0" algn="ctr"/>
            <a:r>
              <a:rPr lang="en-US" sz="4800" b="1" spc="50" dirty="0" smtClean="0">
                <a:ln w="11430">
                  <a:solidFill>
                    <a:prstClr val="white"/>
                  </a:solidFill>
                </a:ln>
                <a:solidFill>
                  <a:prstClr val="black"/>
                </a:solidFill>
                <a:effectLst>
                  <a:outerShdw blurRad="76200" dist="50800" dir="5400000" algn="tl" rotWithShape="0">
                    <a:srgbClr val="000000">
                      <a:alpha val="65000"/>
                    </a:srgbClr>
                  </a:outerShdw>
                </a:effectLst>
                <a:latin typeface="Arial Black" pitchFamily="34" charset="0"/>
              </a:rPr>
              <a:t>Manufacturing: Forging</a:t>
            </a:r>
            <a:endParaRPr lang="en-US" sz="4800" b="1" spc="50" dirty="0">
              <a:ln w="11430">
                <a:solidFill>
                  <a:prstClr val="white"/>
                </a:solidFill>
              </a:ln>
              <a:solidFill>
                <a:prstClr val="black"/>
              </a:solidFill>
              <a:effectLst>
                <a:outerShdw blurRad="76200" dist="50800" dir="5400000" algn="tl" rotWithShape="0">
                  <a:srgbClr val="000000">
                    <a:alpha val="65000"/>
                  </a:srgbClr>
                </a:outerShdw>
              </a:effectLst>
              <a:latin typeface="Arial Black" pitchFamily="34" charset="0"/>
            </a:endParaRPr>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 t="1176" r="47439" b="4229"/>
          <a:stretch/>
        </p:blipFill>
        <p:spPr bwMode="auto">
          <a:xfrm>
            <a:off x="1097280" y="3276600"/>
            <a:ext cx="7056120" cy="3200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9799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23330"/>
            <a:ext cx="8686800" cy="5934670"/>
          </a:xfrm>
        </p:spPr>
        <p:txBody>
          <a:bodyPr>
            <a:noAutofit/>
          </a:bodyPr>
          <a:lstStyle/>
          <a:p>
            <a:r>
              <a:rPr lang="en-US" sz="3200" dirty="0" smtClean="0"/>
              <a:t>Hot-pressing in molds</a:t>
            </a:r>
            <a:endParaRPr lang="en-US" sz="2800" dirty="0" smtClean="0"/>
          </a:p>
          <a:p>
            <a:pPr lvl="1"/>
            <a:r>
              <a:rPr lang="en-US" dirty="0" smtClean="0"/>
              <a:t>Loose powder placed into mold</a:t>
            </a:r>
          </a:p>
          <a:p>
            <a:pPr lvl="1"/>
            <a:r>
              <a:rPr lang="en-US" dirty="0" smtClean="0"/>
              <a:t>Heat and pressure are applied</a:t>
            </a:r>
            <a:endParaRPr lang="en-US" sz="2200" dirty="0" smtClean="0"/>
          </a:p>
          <a:p>
            <a:pPr lvl="1"/>
            <a:r>
              <a:rPr lang="en-US" dirty="0" smtClean="0"/>
              <a:t>Occurs in a vacuum</a:t>
            </a:r>
            <a:endParaRPr lang="en-US" sz="2200" dirty="0" smtClean="0"/>
          </a:p>
          <a:p>
            <a:r>
              <a:rPr lang="en-US" sz="3200" dirty="0" smtClean="0"/>
              <a:t>Chemical/Heat Treat</a:t>
            </a:r>
            <a:endParaRPr lang="en-US" sz="2800" dirty="0" smtClean="0"/>
          </a:p>
          <a:p>
            <a:pPr lvl="1"/>
            <a:r>
              <a:rPr lang="en-US" dirty="0" smtClean="0"/>
              <a:t>Product is grit blasted</a:t>
            </a:r>
            <a:endParaRPr lang="en-US" sz="2200" dirty="0" smtClean="0"/>
          </a:p>
          <a:p>
            <a:pPr lvl="1"/>
            <a:r>
              <a:rPr lang="en-US" dirty="0" smtClean="0"/>
              <a:t>Passivation in nitric acid</a:t>
            </a:r>
            <a:endParaRPr lang="en-US" sz="2200" dirty="0" smtClean="0"/>
          </a:p>
          <a:p>
            <a:pPr lvl="1"/>
            <a:r>
              <a:rPr lang="en-US" dirty="0" smtClean="0"/>
              <a:t>Placed in an alkaline solution</a:t>
            </a:r>
            <a:endParaRPr lang="en-US" sz="2200" dirty="0" smtClean="0"/>
          </a:p>
          <a:p>
            <a:pPr lvl="1"/>
            <a:r>
              <a:rPr lang="en-US" dirty="0" smtClean="0"/>
              <a:t>Heat treated</a:t>
            </a:r>
            <a:endParaRPr lang="en-US" sz="2200" dirty="0" smtClean="0"/>
          </a:p>
          <a:p>
            <a:pPr lvl="2"/>
            <a:r>
              <a:rPr lang="en-US" dirty="0" smtClean="0"/>
              <a:t>In air or vacuum</a:t>
            </a:r>
            <a:endParaRPr lang="en-US" sz="2200" dirty="0" smtClean="0"/>
          </a:p>
          <a:p>
            <a:pPr lvl="2"/>
            <a:r>
              <a:rPr lang="en-US" dirty="0" smtClean="0"/>
              <a:t>At 600º</a:t>
            </a:r>
            <a:r>
              <a:rPr lang="en-US" baseline="30000" dirty="0" smtClean="0"/>
              <a:t>C</a:t>
            </a:r>
            <a:endParaRPr lang="en-US" sz="2200" dirty="0" smtClean="0"/>
          </a:p>
          <a:p>
            <a:endParaRPr lang="en-US" sz="4400" dirty="0" smtClean="0"/>
          </a:p>
          <a:p>
            <a:endParaRPr lang="en-US" dirty="0"/>
          </a:p>
        </p:txBody>
      </p:sp>
      <p:sp>
        <p:nvSpPr>
          <p:cNvPr id="4" name="Rectangle 3"/>
          <p:cNvSpPr/>
          <p:nvPr/>
        </p:nvSpPr>
        <p:spPr>
          <a:xfrm>
            <a:off x="0" y="0"/>
            <a:ext cx="9144000" cy="830997"/>
          </a:xfrm>
          <a:prstGeom prst="rect">
            <a:avLst/>
          </a:prstGeom>
        </p:spPr>
        <p:txBody>
          <a:bodyPr wrap="square">
            <a:spAutoFit/>
          </a:bodyPr>
          <a:lstStyle/>
          <a:p>
            <a:pPr lvl="0" algn="ctr"/>
            <a:r>
              <a:rPr lang="en-US" sz="4800" b="1" spc="50" dirty="0" smtClean="0">
                <a:ln w="11430">
                  <a:solidFill>
                    <a:prstClr val="white"/>
                  </a:solidFill>
                </a:ln>
                <a:solidFill>
                  <a:prstClr val="black"/>
                </a:solidFill>
                <a:effectLst>
                  <a:outerShdw blurRad="76200" dist="50800" dir="5400000" algn="tl" rotWithShape="0">
                    <a:srgbClr val="000000">
                      <a:alpha val="65000"/>
                    </a:srgbClr>
                  </a:outerShdw>
                </a:effectLst>
                <a:latin typeface="Arial Black" pitchFamily="34" charset="0"/>
              </a:rPr>
              <a:t>Manufacturing: Hot Press</a:t>
            </a:r>
            <a:endParaRPr lang="en-US" sz="4800" b="1" spc="50" dirty="0">
              <a:ln w="11430">
                <a:solidFill>
                  <a:prstClr val="white"/>
                </a:solidFill>
              </a:ln>
              <a:solidFill>
                <a:prstClr val="black"/>
              </a:solidFill>
              <a:effectLst>
                <a:outerShdw blurRad="76200" dist="50800" dir="5400000" algn="tl" rotWithShape="0">
                  <a:srgbClr val="000000">
                    <a:alpha val="65000"/>
                  </a:srgbClr>
                </a:outerShdw>
              </a:effectLst>
              <a:latin typeface="Arial Black" pitchFamily="34" charset="0"/>
            </a:endParaRPr>
          </a:p>
        </p:txBody>
      </p:sp>
      <p:pic>
        <p:nvPicPr>
          <p:cNvPr id="2050" name="Picture 2" descr="http://www.dynacer.com/materials_images/Hot%20Press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799" y="830997"/>
            <a:ext cx="3081039"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http://www.themetallurgist.co.uk/images/wettability_mm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419599"/>
            <a:ext cx="3124200" cy="2200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361365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3015</TotalTime>
  <Words>995</Words>
  <Application>Microsoft Office PowerPoint</Application>
  <PresentationFormat>On-screen Show (4:3)</PresentationFormat>
  <Paragraphs>193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Derryl</dc:creator>
  <cp:lastModifiedBy>Rick</cp:lastModifiedBy>
  <cp:revision>64</cp:revision>
  <cp:lastPrinted>2012-04-24T12:24:18Z</cp:lastPrinted>
  <dcterms:created xsi:type="dcterms:W3CDTF">2012-04-16T12:12:57Z</dcterms:created>
  <dcterms:modified xsi:type="dcterms:W3CDTF">2012-06-05T21:20:31Z</dcterms:modified>
</cp:coreProperties>
</file>